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88" r:id="rId1"/>
  </p:sldMasterIdLst>
  <p:notesMasterIdLst>
    <p:notesMasterId r:id="rId46"/>
  </p:notesMasterIdLst>
  <p:handoutMasterIdLst>
    <p:handoutMasterId r:id="rId47"/>
  </p:handoutMasterIdLst>
  <p:sldIdLst>
    <p:sldId id="256" r:id="rId2"/>
    <p:sldId id="1033" r:id="rId3"/>
    <p:sldId id="1000" r:id="rId4"/>
    <p:sldId id="1001" r:id="rId5"/>
    <p:sldId id="1034" r:id="rId6"/>
    <p:sldId id="1035" r:id="rId7"/>
    <p:sldId id="1054" r:id="rId8"/>
    <p:sldId id="6820" r:id="rId9"/>
    <p:sldId id="1042" r:id="rId10"/>
    <p:sldId id="6811" r:id="rId11"/>
    <p:sldId id="1036" r:id="rId12"/>
    <p:sldId id="1037" r:id="rId13"/>
    <p:sldId id="1038" r:id="rId14"/>
    <p:sldId id="5707" r:id="rId15"/>
    <p:sldId id="5708" r:id="rId16"/>
    <p:sldId id="5709" r:id="rId17"/>
    <p:sldId id="5710" r:id="rId18"/>
    <p:sldId id="5711" r:id="rId19"/>
    <p:sldId id="6810" r:id="rId20"/>
    <p:sldId id="5706" r:id="rId21"/>
    <p:sldId id="5705" r:id="rId22"/>
    <p:sldId id="5713" r:id="rId23"/>
    <p:sldId id="1002" r:id="rId24"/>
    <p:sldId id="389" r:id="rId25"/>
    <p:sldId id="360" r:id="rId26"/>
    <p:sldId id="452" r:id="rId27"/>
    <p:sldId id="1126" r:id="rId28"/>
    <p:sldId id="1125" r:id="rId29"/>
    <p:sldId id="6813" r:id="rId30"/>
    <p:sldId id="598" r:id="rId31"/>
    <p:sldId id="599" r:id="rId32"/>
    <p:sldId id="600" r:id="rId33"/>
    <p:sldId id="601" r:id="rId34"/>
    <p:sldId id="602" r:id="rId35"/>
    <p:sldId id="604" r:id="rId36"/>
    <p:sldId id="6814" r:id="rId37"/>
    <p:sldId id="6815" r:id="rId38"/>
    <p:sldId id="6816" r:id="rId39"/>
    <p:sldId id="1039" r:id="rId40"/>
    <p:sldId id="6817" r:id="rId41"/>
    <p:sldId id="6818" r:id="rId42"/>
    <p:sldId id="6819" r:id="rId43"/>
    <p:sldId id="1040" r:id="rId44"/>
    <p:sldId id="1106" r:id="rId45"/>
  </p:sldIdLst>
  <p:sldSz cx="9144000" cy="6858000" type="screen4x3"/>
  <p:notesSz cx="7099300" cy="10234613"/>
  <p:kinsoku lang="zh-CN" invalStChars="!),.:;?]}、。—ˇ¨〃々～‖…’”〕〉》」』〗】∶！＂＇），．：；？］｀｜｝·" invalEndChars="([{‘“〔〈《「『〖【（［｛．·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umimoji="1" sz="800" b="1" kern="1200">
        <a:solidFill>
          <a:schemeClr val="tx1"/>
        </a:solidFill>
        <a:latin typeface="宋体" pitchFamily="2" charset="-122"/>
        <a:ea typeface="宋体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sz="800" b="1" kern="1200">
        <a:solidFill>
          <a:schemeClr val="tx1"/>
        </a:solidFill>
        <a:latin typeface="宋体" pitchFamily="2" charset="-122"/>
        <a:ea typeface="宋体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sz="800" b="1" kern="1200">
        <a:solidFill>
          <a:schemeClr val="tx1"/>
        </a:solidFill>
        <a:latin typeface="宋体" pitchFamily="2" charset="-122"/>
        <a:ea typeface="宋体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sz="800" b="1" kern="1200">
        <a:solidFill>
          <a:schemeClr val="tx1"/>
        </a:solidFill>
        <a:latin typeface="宋体" pitchFamily="2" charset="-122"/>
        <a:ea typeface="宋体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sz="800" b="1" kern="1200">
        <a:solidFill>
          <a:schemeClr val="tx1"/>
        </a:solidFill>
        <a:latin typeface="宋体" pitchFamily="2" charset="-122"/>
        <a:ea typeface="宋体" pitchFamily="2" charset="-122"/>
        <a:cs typeface="+mn-cs"/>
      </a:defRPr>
    </a:lvl5pPr>
    <a:lvl6pPr marL="2286000" algn="l" defTabSz="914400" rtl="0" eaLnBrk="1" latinLnBrk="0" hangingPunct="1">
      <a:defRPr kumimoji="1" sz="800" b="1" kern="1200">
        <a:solidFill>
          <a:schemeClr val="tx1"/>
        </a:solidFill>
        <a:latin typeface="宋体" pitchFamily="2" charset="-122"/>
        <a:ea typeface="宋体" pitchFamily="2" charset="-122"/>
        <a:cs typeface="+mn-cs"/>
      </a:defRPr>
    </a:lvl6pPr>
    <a:lvl7pPr marL="2743200" algn="l" defTabSz="914400" rtl="0" eaLnBrk="1" latinLnBrk="0" hangingPunct="1">
      <a:defRPr kumimoji="1" sz="800" b="1" kern="1200">
        <a:solidFill>
          <a:schemeClr val="tx1"/>
        </a:solidFill>
        <a:latin typeface="宋体" pitchFamily="2" charset="-122"/>
        <a:ea typeface="宋体" pitchFamily="2" charset="-122"/>
        <a:cs typeface="+mn-cs"/>
      </a:defRPr>
    </a:lvl7pPr>
    <a:lvl8pPr marL="3200400" algn="l" defTabSz="914400" rtl="0" eaLnBrk="1" latinLnBrk="0" hangingPunct="1">
      <a:defRPr kumimoji="1" sz="800" b="1" kern="1200">
        <a:solidFill>
          <a:schemeClr val="tx1"/>
        </a:solidFill>
        <a:latin typeface="宋体" pitchFamily="2" charset="-122"/>
        <a:ea typeface="宋体" pitchFamily="2" charset="-122"/>
        <a:cs typeface="+mn-cs"/>
      </a:defRPr>
    </a:lvl8pPr>
    <a:lvl9pPr marL="3657600" algn="l" defTabSz="914400" rtl="0" eaLnBrk="1" latinLnBrk="0" hangingPunct="1">
      <a:defRPr kumimoji="1" sz="800" b="1" kern="1200">
        <a:solidFill>
          <a:schemeClr val="tx1"/>
        </a:solidFill>
        <a:latin typeface="宋体" pitchFamily="2" charset="-122"/>
        <a:ea typeface="宋体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66FF"/>
    <a:srgbClr val="0066FF"/>
    <a:srgbClr val="0033CC"/>
    <a:srgbClr val="003399"/>
    <a:srgbClr val="C28F3E"/>
    <a:srgbClr val="BC7D3E"/>
    <a:srgbClr val="B0753A"/>
    <a:srgbClr val="9966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19" autoAdjust="0"/>
    <p:restoredTop sz="80110" autoAdjust="0"/>
  </p:normalViewPr>
  <p:slideViewPr>
    <p:cSldViewPr>
      <p:cViewPr varScale="1">
        <p:scale>
          <a:sx n="127" d="100"/>
          <a:sy n="127" d="100"/>
        </p:scale>
        <p:origin x="5316" y="12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-8733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handoutMaster" Target="handoutMasters/handout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2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>
                <a:latin typeface="宋体" charset="-122"/>
                <a:ea typeface="宋体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1138" y="0"/>
            <a:ext cx="3076575" cy="511175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>
                <a:latin typeface="宋体" charset="-122"/>
                <a:ea typeface="宋体" charset="-122"/>
              </a:defRPr>
            </a:lvl1pPr>
          </a:lstStyle>
          <a:p>
            <a:pPr>
              <a:defRPr/>
            </a:pPr>
            <a:fld id="{5C9833CB-0817-44DC-BDA6-97E8269B2A4B}" type="datetimeFigureOut">
              <a:rPr lang="zh-CN" altLang="en-US"/>
              <a:pPr>
                <a:defRPr/>
              </a:pPr>
              <a:t>2025/9/3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6575" cy="511175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>
                <a:latin typeface="宋体" charset="-122"/>
                <a:ea typeface="宋体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>
                <a:latin typeface="宋体" charset="-122"/>
                <a:ea typeface="宋体" charset="-122"/>
              </a:defRPr>
            </a:lvl1pPr>
          </a:lstStyle>
          <a:p>
            <a:pPr>
              <a:defRPr/>
            </a:pPr>
            <a:fld id="{78BBD55E-9969-4143-865D-25DDD65926A5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662088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defRPr sz="1300">
                <a:latin typeface="宋体" pitchFamily="2" charset="-122"/>
                <a:ea typeface="宋体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120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2725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20000"/>
              </a:spcBef>
              <a:defRPr sz="1300">
                <a:latin typeface="宋体" pitchFamily="2" charset="-122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403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2188" y="768350"/>
            <a:ext cx="5114925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0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46150" y="4860925"/>
            <a:ext cx="5207000" cy="4605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5120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3438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defRPr sz="1300">
                <a:latin typeface="宋体" pitchFamily="2" charset="-122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120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2725" y="9723438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20000"/>
              </a:spcBef>
              <a:defRPr sz="1300">
                <a:latin typeface="宋体" pitchFamily="2" charset="-122"/>
                <a:ea typeface="宋体" pitchFamily="2" charset="-122"/>
              </a:defRPr>
            </a:lvl1pPr>
          </a:lstStyle>
          <a:p>
            <a:pPr>
              <a:defRPr/>
            </a:pPr>
            <a:fld id="{E900B983-0E40-4C29-87BA-CE566D420E22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0793290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5059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3000" dirty="0"/>
          </a:p>
        </p:txBody>
      </p:sp>
      <p:sp>
        <p:nvSpPr>
          <p:cNvPr id="45060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800" b="1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1pPr>
            <a:lvl2pPr marL="742950" indent="-285750" eaLnBrk="0" hangingPunct="0">
              <a:defRPr kumimoji="1" sz="800" b="1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2pPr>
            <a:lvl3pPr marL="1143000" indent="-228600" eaLnBrk="0" hangingPunct="0">
              <a:defRPr kumimoji="1" sz="800" b="1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3pPr>
            <a:lvl4pPr marL="1600200" indent="-228600" eaLnBrk="0" hangingPunct="0">
              <a:defRPr kumimoji="1" sz="800" b="1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4pPr>
            <a:lvl5pPr marL="2057400" indent="-228600" eaLnBrk="0" hangingPunct="0">
              <a:defRPr kumimoji="1" sz="800" b="1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9pPr>
          </a:lstStyle>
          <a:p>
            <a:pPr eaLnBrk="1" hangingPunct="1"/>
            <a:fld id="{1A7E4862-E48E-4567-9E55-4390D5E2486C}" type="slidenum">
              <a:rPr lang="zh-CN" altLang="en-US" sz="1300" smtClean="0"/>
              <a:pPr eaLnBrk="1" hangingPunct="1"/>
              <a:t>4</a:t>
            </a:fld>
            <a:endParaRPr lang="en-US" altLang="zh-CN" sz="130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22" name="Rectangle 7">
            <a:extLst>
              <a:ext uri="{FF2B5EF4-FFF2-40B4-BE49-F238E27FC236}">
                <a16:creationId xmlns:a16="http://schemas.microsoft.com/office/drawing/2014/main" id="{AA9406B5-156C-4546-AD1E-0AACDFB3ADF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32C967A6-3BB5-488D-AABC-98A083DC4085}" type="slidenum">
              <a:rPr lang="zh-CN" altLang="en-US" sz="1200" b="0">
                <a:latin typeface="Times New Roman" panose="02020603050405020304" pitchFamily="18" charset="0"/>
              </a:rPr>
              <a:pPr eaLnBrk="1" hangingPunct="1"/>
              <a:t>26</a:t>
            </a:fld>
            <a:endParaRPr lang="en-US" altLang="zh-CN" sz="1200" b="0">
              <a:latin typeface="Times New Roman" panose="02020603050405020304" pitchFamily="18" charset="0"/>
            </a:endParaRPr>
          </a:p>
        </p:txBody>
      </p:sp>
      <p:sp>
        <p:nvSpPr>
          <p:cNvPr id="209923" name="Rectangle 2">
            <a:extLst>
              <a:ext uri="{FF2B5EF4-FFF2-40B4-BE49-F238E27FC236}">
                <a16:creationId xmlns:a16="http://schemas.microsoft.com/office/drawing/2014/main" id="{03C01BD2-7C3C-4E97-9ACB-18C0185633B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9924" name="Rectangle 3">
            <a:extLst>
              <a:ext uri="{FF2B5EF4-FFF2-40B4-BE49-F238E27FC236}">
                <a16:creationId xmlns:a16="http://schemas.microsoft.com/office/drawing/2014/main" id="{F9490E4E-A4F7-4092-B680-8988200AB59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93445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900B983-0E40-4C29-87BA-CE566D420E22}" type="slidenum">
              <a:rPr lang="zh-CN" altLang="en-US" smtClean="0"/>
              <a:pPr>
                <a:defRPr/>
              </a:pPr>
              <a:t>30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113860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632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zh-CN" dirty="0"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5632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804763" indent="-309524" eaLnBrk="0" hangingPunct="0">
              <a:defRPr sz="2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238098" indent="-247620" eaLnBrk="0" hangingPunct="0">
              <a:defRPr sz="2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733337" indent="-247620" eaLnBrk="0" hangingPunct="0">
              <a:defRPr sz="2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228576" indent="-247620" eaLnBrk="0" hangingPunct="0">
              <a:defRPr sz="2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723815" indent="-24762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3219054" indent="-24762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714293" indent="-24762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4209532" indent="-24762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99407F5E-F925-42AC-82BD-1436C2DDCEDB}" type="slidenum">
              <a:rPr lang="en-US" altLang="zh-CN" sz="1300">
                <a:solidFill>
                  <a:srgbClr val="000000"/>
                </a:solidFill>
              </a:rPr>
              <a:pPr eaLnBrk="1" hangingPunct="1"/>
              <a:t>40</a:t>
            </a:fld>
            <a:endParaRPr lang="en-US" altLang="zh-CN" sz="130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/>
          <p:cNvSpPr txBox="1">
            <a:spLocks noGrp="1" noChangeArrowheads="1"/>
          </p:cNvSpPr>
          <p:nvPr/>
        </p:nvSpPr>
        <p:spPr bwMode="auto"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487" tIns="48244" rIns="96487" bIns="48244" anchor="b"/>
          <a:lstStyle>
            <a:lvl1pPr defTabSz="890588" eaLnBrk="0" hangingPunct="0">
              <a:defRPr sz="2000"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defTabSz="890588" eaLnBrk="0" hangingPunct="0">
              <a:defRPr sz="2000"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defTabSz="890588" eaLnBrk="0" hangingPunct="0">
              <a:defRPr sz="2000"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defTabSz="890588" eaLnBrk="0" hangingPunct="0">
              <a:defRPr sz="2000"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defTabSz="890588" eaLnBrk="0" hangingPunct="0">
              <a:defRPr sz="2000"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defTabSz="8905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defTabSz="8905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defTabSz="8905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defTabSz="8905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algn="r" eaLnBrk="1" hangingPunct="1"/>
            <a:fld id="{A8AAE29F-39D1-484F-8A91-8F3A10EFF3E3}" type="slidenum">
              <a:rPr lang="en-US" altLang="zh-CN" sz="1300">
                <a:latin typeface="Times New Roman" pitchFamily="18" charset="0"/>
              </a:rPr>
              <a:pPr algn="r" eaLnBrk="1" hangingPunct="1"/>
              <a:t>41</a:t>
            </a:fld>
            <a:endParaRPr lang="en-US" altLang="zh-CN" sz="1300">
              <a:latin typeface="Times New Roman" pitchFamily="18" charset="0"/>
            </a:endParaRPr>
          </a:p>
        </p:txBody>
      </p:sp>
      <p:sp>
        <p:nvSpPr>
          <p:cNvPr id="337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11575" y="4861441"/>
            <a:ext cx="5676153" cy="4605576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487" tIns="48244" rIns="96487" bIns="48244"/>
          <a:lstStyle/>
          <a:p>
            <a:pPr eaLnBrk="1" hangingPunct="1"/>
            <a:endParaRPr lang="zh-CN" altLang="en-US" dirty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/>
          <p:cNvSpPr txBox="1">
            <a:spLocks noGrp="1" noChangeArrowheads="1"/>
          </p:cNvSpPr>
          <p:nvPr/>
        </p:nvSpPr>
        <p:spPr bwMode="auto"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487" tIns="48244" rIns="96487" bIns="48244" anchor="b"/>
          <a:lstStyle>
            <a:lvl1pPr defTabSz="890588" eaLnBrk="0" hangingPunct="0">
              <a:defRPr sz="2000"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defTabSz="890588" eaLnBrk="0" hangingPunct="0">
              <a:defRPr sz="2000"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defTabSz="890588" eaLnBrk="0" hangingPunct="0">
              <a:defRPr sz="2000"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defTabSz="890588" eaLnBrk="0" hangingPunct="0">
              <a:defRPr sz="2000"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defTabSz="890588" eaLnBrk="0" hangingPunct="0">
              <a:defRPr sz="2000"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defTabSz="8905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defTabSz="8905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defTabSz="8905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defTabSz="8905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algn="r" eaLnBrk="1" hangingPunct="1"/>
            <a:fld id="{EFD6978E-12A6-408B-B6B3-B88CEF6C9571}" type="slidenum">
              <a:rPr lang="en-US" altLang="zh-CN" sz="1300">
                <a:latin typeface="Times New Roman" pitchFamily="18" charset="0"/>
              </a:rPr>
              <a:pPr algn="r" eaLnBrk="1" hangingPunct="1"/>
              <a:t>42</a:t>
            </a:fld>
            <a:endParaRPr lang="en-US" altLang="zh-CN" sz="1300">
              <a:latin typeface="Times New Roman" pitchFamily="18" charset="0"/>
            </a:endParaRPr>
          </a:p>
        </p:txBody>
      </p:sp>
      <p:sp>
        <p:nvSpPr>
          <p:cNvPr id="34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11575" y="4861441"/>
            <a:ext cx="5676153" cy="4605576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487" tIns="48244" rIns="96487" bIns="48244"/>
          <a:lstStyle/>
          <a:p>
            <a:pPr eaLnBrk="1" hangingPunct="1"/>
            <a:r>
              <a:rPr lang="zh-CN" altLang="en-US">
                <a:latin typeface="Arial" pitchFamily="34" charset="0"/>
              </a:rPr>
              <a:t>内存</a:t>
            </a:r>
            <a:r>
              <a:rPr lang="en-US" altLang="zh-CN">
                <a:latin typeface="Arial" pitchFamily="34" charset="0"/>
              </a:rPr>
              <a:t>4*1G</a:t>
            </a:r>
            <a:r>
              <a:rPr lang="zh-CN" altLang="en-US">
                <a:latin typeface="Arial" pitchFamily="34" charset="0"/>
              </a:rPr>
              <a:t>与</a:t>
            </a:r>
            <a:r>
              <a:rPr lang="en-US" altLang="zh-CN">
                <a:latin typeface="Arial" pitchFamily="34" charset="0"/>
              </a:rPr>
              <a:t>2*2G</a:t>
            </a:r>
          </a:p>
          <a:p>
            <a:pPr eaLnBrk="1" hangingPunct="1"/>
            <a:endParaRPr lang="en-US" altLang="zh-CN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6675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667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800" b="1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1pPr>
            <a:lvl2pPr marL="742877" indent="-285722" eaLnBrk="0" hangingPunct="0">
              <a:defRPr kumimoji="1" sz="800" b="1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2pPr>
            <a:lvl3pPr marL="1142888" indent="-228578" eaLnBrk="0" hangingPunct="0">
              <a:defRPr kumimoji="1" sz="800" b="1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3pPr>
            <a:lvl4pPr marL="1600043" indent="-228578" eaLnBrk="0" hangingPunct="0">
              <a:defRPr kumimoji="1" sz="800" b="1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4pPr>
            <a:lvl5pPr marL="2057198" indent="-228578" eaLnBrk="0" hangingPunct="0">
              <a:defRPr kumimoji="1" sz="800" b="1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5pPr>
            <a:lvl6pPr marL="2514353" indent="-228578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6pPr>
            <a:lvl7pPr marL="2971509" indent="-228578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7pPr>
            <a:lvl8pPr marL="3428664" indent="-228578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8pPr>
            <a:lvl9pPr marL="3885819" indent="-228578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9pPr>
          </a:lstStyle>
          <a:p>
            <a:pPr eaLnBrk="1" hangingPunct="1"/>
            <a:fld id="{C8CC1B2F-D9F2-4CAB-ADF3-799297AA59F7}" type="slidenum">
              <a:rPr lang="zh-CN" altLang="en-US" sz="1300"/>
              <a:pPr eaLnBrk="1" hangingPunct="1"/>
              <a:t>43</a:t>
            </a:fld>
            <a:endParaRPr lang="en-US" altLang="zh-CN" sz="130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6083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6084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800" b="1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1pPr>
            <a:lvl2pPr marL="742950" indent="-285750" eaLnBrk="0" hangingPunct="0">
              <a:defRPr kumimoji="1" sz="800" b="1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2pPr>
            <a:lvl3pPr marL="1143000" indent="-228600" eaLnBrk="0" hangingPunct="0">
              <a:defRPr kumimoji="1" sz="800" b="1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3pPr>
            <a:lvl4pPr marL="1600200" indent="-228600" eaLnBrk="0" hangingPunct="0">
              <a:defRPr kumimoji="1" sz="800" b="1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4pPr>
            <a:lvl5pPr marL="2057400" indent="-228600" eaLnBrk="0" hangingPunct="0">
              <a:defRPr kumimoji="1" sz="800" b="1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9pPr>
          </a:lstStyle>
          <a:p>
            <a:pPr eaLnBrk="1" hangingPunct="1"/>
            <a:fld id="{E56DB415-4AF1-46C1-A3AF-24B8A1777BCC}" type="slidenum">
              <a:rPr lang="zh-CN" altLang="en-US" sz="1300" smtClean="0"/>
              <a:pPr eaLnBrk="1" hangingPunct="1"/>
              <a:t>5</a:t>
            </a:fld>
            <a:endParaRPr lang="en-US" altLang="zh-CN" sz="130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7107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/>
          </a:p>
        </p:txBody>
      </p:sp>
      <p:sp>
        <p:nvSpPr>
          <p:cNvPr id="4710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800" b="1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1pPr>
            <a:lvl2pPr marL="742950" indent="-285750" eaLnBrk="0" hangingPunct="0">
              <a:defRPr kumimoji="1" sz="800" b="1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2pPr>
            <a:lvl3pPr marL="1143000" indent="-228600" eaLnBrk="0" hangingPunct="0">
              <a:defRPr kumimoji="1" sz="800" b="1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3pPr>
            <a:lvl4pPr marL="1600200" indent="-228600" eaLnBrk="0" hangingPunct="0">
              <a:defRPr kumimoji="1" sz="800" b="1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4pPr>
            <a:lvl5pPr marL="2057400" indent="-228600" eaLnBrk="0" hangingPunct="0">
              <a:defRPr kumimoji="1" sz="800" b="1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9pPr>
          </a:lstStyle>
          <a:p>
            <a:pPr eaLnBrk="1" hangingPunct="1"/>
            <a:fld id="{5B0A3600-38B0-4322-8F4E-CFA46CDF9BBE}" type="slidenum">
              <a:rPr lang="zh-CN" altLang="en-US" sz="1300" smtClean="0"/>
              <a:pPr eaLnBrk="1" hangingPunct="1"/>
              <a:t>6</a:t>
            </a:fld>
            <a:endParaRPr lang="en-US" altLang="zh-CN" sz="130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900B983-0E40-4C29-87BA-CE566D420E22}" type="slidenum">
              <a:rPr lang="zh-CN" altLang="en-US" smtClean="0"/>
              <a:pPr>
                <a:defRPr/>
              </a:pPr>
              <a:t>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980582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8131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kumimoji="1" lang="en-US" altLang="zh-CN" sz="1200" b="1" i="0" kern="1200" dirty="0"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+mn-cs"/>
              </a:rPr>
              <a:t>2019 </a:t>
            </a:r>
            <a:r>
              <a:rPr kumimoji="1" lang="zh-CN" altLang="en-US" sz="1200" b="1" i="0" kern="1200" dirty="0"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+mn-cs"/>
              </a:rPr>
              <a:t>年 </a:t>
            </a:r>
            <a:r>
              <a:rPr kumimoji="1" lang="en-US" altLang="zh-CN" sz="1200" b="1" i="0" kern="1200" dirty="0"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+mn-cs"/>
              </a:rPr>
              <a:t>5 </a:t>
            </a:r>
            <a:r>
              <a:rPr kumimoji="1" lang="zh-CN" altLang="en-US" sz="1200" b="1" i="0" kern="1200" dirty="0"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+mn-cs"/>
              </a:rPr>
              <a:t>月 </a:t>
            </a:r>
            <a:r>
              <a:rPr kumimoji="1" lang="en-US" altLang="zh-CN" sz="1200" b="1" i="0" kern="1200" dirty="0"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+mn-cs"/>
              </a:rPr>
              <a:t>17 </a:t>
            </a:r>
            <a:r>
              <a:rPr kumimoji="1" lang="zh-CN" altLang="en-US" sz="1200" b="1" i="0" kern="1200" dirty="0"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+mn-cs"/>
              </a:rPr>
              <a:t>日：惠普宣布以 </a:t>
            </a:r>
            <a:r>
              <a:rPr kumimoji="1" lang="en-US" altLang="zh-CN" sz="1200" b="1" i="0" kern="1200" dirty="0"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+mn-cs"/>
              </a:rPr>
              <a:t>13 </a:t>
            </a:r>
            <a:r>
              <a:rPr kumimoji="1" lang="zh-CN" altLang="en-US" sz="1200" b="1" i="0" kern="1200" dirty="0"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+mn-cs"/>
              </a:rPr>
              <a:t>亿美元收购 </a:t>
            </a:r>
            <a:r>
              <a:rPr kumimoji="1" lang="en-US" altLang="zh-CN" sz="1200" b="1" i="0" kern="1200" dirty="0"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+mn-cs"/>
              </a:rPr>
              <a:t>Cray</a:t>
            </a:r>
            <a:endParaRPr lang="zh-CN" altLang="en-US" sz="1100" dirty="0"/>
          </a:p>
        </p:txBody>
      </p:sp>
      <p:sp>
        <p:nvSpPr>
          <p:cNvPr id="48132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800" b="1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1pPr>
            <a:lvl2pPr marL="742950" indent="-285750" eaLnBrk="0" hangingPunct="0">
              <a:defRPr kumimoji="1" sz="800" b="1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2pPr>
            <a:lvl3pPr marL="1143000" indent="-228600" eaLnBrk="0" hangingPunct="0">
              <a:defRPr kumimoji="1" sz="800" b="1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3pPr>
            <a:lvl4pPr marL="1600200" indent="-228600" eaLnBrk="0" hangingPunct="0">
              <a:defRPr kumimoji="1" sz="800" b="1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4pPr>
            <a:lvl5pPr marL="2057400" indent="-228600" eaLnBrk="0" hangingPunct="0">
              <a:defRPr kumimoji="1" sz="800" b="1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9pPr>
          </a:lstStyle>
          <a:p>
            <a:pPr eaLnBrk="1" hangingPunct="1"/>
            <a:fld id="{119FF400-DDD3-419E-8769-3C743BBF9DD9}" type="slidenum">
              <a:rPr lang="zh-CN" altLang="en-US" sz="1300" smtClean="0"/>
              <a:pPr eaLnBrk="1" hangingPunct="1"/>
              <a:t>11</a:t>
            </a:fld>
            <a:endParaRPr lang="en-US" altLang="zh-CN" sz="130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900B983-0E40-4C29-87BA-CE566D420E22}" type="slidenum">
              <a:rPr lang="zh-CN" altLang="en-US" smtClean="0"/>
              <a:pPr>
                <a:defRPr/>
              </a:pPr>
              <a:t>12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256074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900B983-0E40-4C29-87BA-CE566D420E22}" type="slidenum">
              <a:rPr lang="zh-CN" altLang="en-US" smtClean="0"/>
              <a:pPr>
                <a:defRPr/>
              </a:pPr>
              <a:t>21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076097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146" name="Rectangle 7">
            <a:extLst>
              <a:ext uri="{FF2B5EF4-FFF2-40B4-BE49-F238E27FC236}">
                <a16:creationId xmlns:a16="http://schemas.microsoft.com/office/drawing/2014/main" id="{F2A4ECB5-7B2B-459C-8BC7-34FB5539EAD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0FA01A10-9FCA-4EA7-A71E-320B69042673}" type="slidenum">
              <a:rPr lang="zh-CN" altLang="en-US" sz="1200" b="0">
                <a:latin typeface="Times New Roman" panose="02020603050405020304" pitchFamily="18" charset="0"/>
              </a:rPr>
              <a:pPr eaLnBrk="1" hangingPunct="1"/>
              <a:t>24</a:t>
            </a:fld>
            <a:endParaRPr lang="en-US" altLang="zh-CN" sz="1200" b="0">
              <a:latin typeface="Times New Roman" panose="02020603050405020304" pitchFamily="18" charset="0"/>
            </a:endParaRPr>
          </a:p>
        </p:txBody>
      </p:sp>
      <p:sp>
        <p:nvSpPr>
          <p:cNvPr id="262147" name="Rectangle 2">
            <a:extLst>
              <a:ext uri="{FF2B5EF4-FFF2-40B4-BE49-F238E27FC236}">
                <a16:creationId xmlns:a16="http://schemas.microsoft.com/office/drawing/2014/main" id="{C97CB993-D318-4F15-A828-8F669513BA9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2148" name="Rectangle 3">
            <a:extLst>
              <a:ext uri="{FF2B5EF4-FFF2-40B4-BE49-F238E27FC236}">
                <a16:creationId xmlns:a16="http://schemas.microsoft.com/office/drawing/2014/main" id="{0FBA98B8-8F8E-4721-B80B-E3293721B4D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70" name="Rectangle 7">
            <a:extLst>
              <a:ext uri="{FF2B5EF4-FFF2-40B4-BE49-F238E27FC236}">
                <a16:creationId xmlns:a16="http://schemas.microsoft.com/office/drawing/2014/main" id="{9F3DE0B6-750C-4B56-B1B2-7558223AFBB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50990F23-54FD-4823-96A5-398092A202A3}" type="slidenum">
              <a:rPr lang="zh-CN" altLang="en-US" sz="1200" b="0">
                <a:latin typeface="Times New Roman" panose="02020603050405020304" pitchFamily="18" charset="0"/>
              </a:rPr>
              <a:pPr eaLnBrk="1" hangingPunct="1"/>
              <a:t>25</a:t>
            </a:fld>
            <a:endParaRPr lang="en-US" altLang="zh-CN" sz="1200" b="0">
              <a:latin typeface="Times New Roman" panose="02020603050405020304" pitchFamily="18" charset="0"/>
            </a:endParaRPr>
          </a:p>
        </p:txBody>
      </p:sp>
      <p:sp>
        <p:nvSpPr>
          <p:cNvPr id="263171" name="Rectangle 2">
            <a:extLst>
              <a:ext uri="{FF2B5EF4-FFF2-40B4-BE49-F238E27FC236}">
                <a16:creationId xmlns:a16="http://schemas.microsoft.com/office/drawing/2014/main" id="{9F2E0974-D714-4B95-9958-0F8A83F998B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3172" name="Rectangle 3">
            <a:extLst>
              <a:ext uri="{FF2B5EF4-FFF2-40B4-BE49-F238E27FC236}">
                <a16:creationId xmlns:a16="http://schemas.microsoft.com/office/drawing/2014/main" id="{81CAB9FF-1ECB-493F-9EDD-59888F85F09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AA3FE9A-EE06-4AB2-927F-9B95FAE15AE4}" type="datetime1">
              <a:rPr lang="zh-CN" altLang="en-US" smtClean="0"/>
              <a:t>2025/9/3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计算机体系结构</a:t>
            </a: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AE633C-541A-4E3F-A22A-3C4C63E8EF5F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641781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836E828-BC83-4799-90FC-5E25D4EF15E8}" type="datetime1">
              <a:rPr lang="zh-CN" altLang="en-US" smtClean="0"/>
              <a:t>2025/9/3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计算机体系结构</a:t>
            </a: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739E446-6F6B-46FF-A641-54E99657CB0F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011731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2829D6-F297-48D9-80D5-64CBF9CC0CD0}" type="datetime1">
              <a:rPr lang="zh-CN" altLang="en-US" smtClean="0"/>
              <a:t>2025/9/3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计算机体系结构</a:t>
            </a: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95BA35-14E5-4401-B968-D9FCFD45D966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311885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04AB0F2-FD3F-467D-A5F3-9DD410C7C37F}" type="datetime1">
              <a:rPr lang="zh-CN" altLang="en-US" smtClean="0"/>
              <a:t>2025/9/3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计算机体系结构</a:t>
            </a: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BCAC33D-D29A-48B3-BCD6-381D3D720D26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654337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0878F42-8F02-4446-BF15-27BB4C078806}" type="datetime1">
              <a:rPr lang="zh-CN" altLang="en-US" smtClean="0"/>
              <a:t>2025/9/3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计算机体系结构</a:t>
            </a: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836AFD5-B4CE-4309-A85F-E56CFD431173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157769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C19A73-289A-4F4F-A385-446874FE47EF}" type="datetime1">
              <a:rPr lang="zh-CN" altLang="en-US" smtClean="0"/>
              <a:t>2025/9/3</a:t>
            </a:fld>
            <a:endParaRPr lang="en-US" altLang="zh-CN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计算机体系结构</a:t>
            </a:r>
            <a:endParaRPr lang="en-US" altLang="zh-CN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CCC3E9-608E-4023-AA79-77ECC6312F57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573580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6A0FF2C-A40F-4AFE-A9CF-20F9AF0C011D}" type="datetime1">
              <a:rPr lang="zh-CN" altLang="en-US" smtClean="0"/>
              <a:t>2025/9/3</a:t>
            </a:fld>
            <a:endParaRPr lang="en-US" altLang="zh-CN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计算机体系结构</a:t>
            </a:r>
            <a:endParaRPr lang="en-US" altLang="zh-CN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D980664-B5A2-458D-9781-BDBB3E444617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724244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81BA5E7-1D41-40B9-8CD3-153AC28DCDDC}" type="datetime1">
              <a:rPr lang="zh-CN" altLang="en-US" smtClean="0"/>
              <a:t>2025/9/3</a:t>
            </a:fld>
            <a:endParaRPr lang="en-US" altLang="zh-CN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计算机体系结构</a:t>
            </a:r>
            <a:endParaRPr lang="en-US" altLang="zh-CN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342FEDC-7E89-472C-BFD5-D857A9C78A6E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660736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47035B7-326E-4EAA-A5FD-68315E66D9C1}" type="datetime1">
              <a:rPr lang="zh-CN" altLang="en-US" smtClean="0"/>
              <a:t>2025/9/3</a:t>
            </a:fld>
            <a:endParaRPr lang="en-US" altLang="zh-CN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计算机体系结构</a:t>
            </a:r>
            <a:endParaRPr lang="en-US" altLang="zh-CN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5B7EA61-351E-4105-9AD9-76D38C6E9934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656206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5450C5E-418D-4ACD-AB38-135EC6CE39C8}" type="datetime1">
              <a:rPr lang="zh-CN" altLang="en-US" smtClean="0"/>
              <a:t>2025/9/3</a:t>
            </a:fld>
            <a:endParaRPr lang="en-US" altLang="zh-CN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计算机体系结构</a:t>
            </a:r>
            <a:endParaRPr lang="en-US" altLang="zh-CN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C75736-67D3-4C0D-9AD3-EBB1133B7A15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64888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837A2F-9AC3-4EE2-B3FB-4C518D9DE8BD}" type="datetime1">
              <a:rPr lang="zh-CN" altLang="en-US" smtClean="0"/>
              <a:t>2025/9/3</a:t>
            </a:fld>
            <a:endParaRPr lang="en-US" altLang="zh-CN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计算机体系结构</a:t>
            </a:r>
            <a:endParaRPr lang="en-US" altLang="zh-CN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B43B5C7-14AB-4EB9-8E35-9962854618D2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253856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spcBef>
                <a:spcPct val="20000"/>
              </a:spcBef>
              <a:defRPr sz="1200">
                <a:solidFill>
                  <a:schemeClr val="tx1">
                    <a:tint val="75000"/>
                  </a:schemeClr>
                </a:solidFill>
                <a:latin typeface="宋体" pitchFamily="2" charset="-122"/>
                <a:ea typeface="宋体" pitchFamily="2" charset="-122"/>
              </a:defRPr>
            </a:lvl1pPr>
          </a:lstStyle>
          <a:p>
            <a:pPr>
              <a:defRPr/>
            </a:pPr>
            <a:fld id="{0AE74ADA-31C4-4A4A-8B16-B3F6039ED79D}" type="datetime1">
              <a:rPr lang="zh-CN" altLang="en-US" smtClean="0"/>
              <a:t>2025/9/3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spcBef>
                <a:spcPct val="20000"/>
              </a:spcBef>
              <a:defRPr sz="1200">
                <a:solidFill>
                  <a:schemeClr val="tx1">
                    <a:tint val="75000"/>
                  </a:schemeClr>
                </a:solidFill>
                <a:latin typeface="宋体" pitchFamily="2" charset="-122"/>
                <a:ea typeface="宋体" pitchFamily="2" charset="-122"/>
              </a:defRPr>
            </a:lvl1pPr>
          </a:lstStyle>
          <a:p>
            <a:pPr>
              <a:defRPr/>
            </a:pPr>
            <a:r>
              <a:rPr lang="zh-CN" altLang="en-US"/>
              <a:t>计算机体系结构</a:t>
            </a: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spcBef>
                <a:spcPct val="20000"/>
              </a:spcBef>
              <a:defRPr sz="1200">
                <a:solidFill>
                  <a:schemeClr val="tx1">
                    <a:tint val="75000"/>
                  </a:schemeClr>
                </a:solidFill>
                <a:latin typeface="宋体" pitchFamily="2" charset="-122"/>
                <a:ea typeface="宋体" pitchFamily="2" charset="-122"/>
              </a:defRPr>
            </a:lvl1pPr>
          </a:lstStyle>
          <a:p>
            <a:pPr>
              <a:defRPr/>
            </a:pPr>
            <a:fld id="{2CE38698-3FD2-4DD5-AB6F-61E8F41EBC15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</p:sldLayoutIdLst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op500.org/site/48553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hyperlink" Target="https://www.top500.org/site/50623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14.png"/><Relationship Id="rId7" Type="http://schemas.openxmlformats.org/officeDocument/2006/relationships/image" Target="../media/image18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20.jpe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eg"/><Relationship Id="rId3" Type="http://schemas.openxmlformats.org/officeDocument/2006/relationships/image" Target="../media/image21.jpe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eg"/><Relationship Id="rId5" Type="http://schemas.openxmlformats.org/officeDocument/2006/relationships/image" Target="../media/image23.jpe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" Target="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" Target="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>
          <a:xfrm>
            <a:off x="1704664" y="1353215"/>
            <a:ext cx="6120606" cy="1143000"/>
          </a:xfrm>
        </p:spPr>
        <p:txBody>
          <a:bodyPr/>
          <a:lstStyle/>
          <a:p>
            <a:pPr algn="dist" eaLnBrk="1" hangingPunct="1"/>
            <a:r>
              <a:rPr lang="zh-CN" altLang="en-US" sz="5400" b="1" dirty="0"/>
              <a:t>计算机体系结构</a:t>
            </a:r>
          </a:p>
        </p:txBody>
      </p:sp>
      <p:sp>
        <p:nvSpPr>
          <p:cNvPr id="2051" name="Text Box 7"/>
          <p:cNvSpPr txBox="1">
            <a:spLocks noChangeArrowheads="1"/>
          </p:cNvSpPr>
          <p:nvPr/>
        </p:nvSpPr>
        <p:spPr bwMode="auto">
          <a:xfrm>
            <a:off x="3075780" y="5157192"/>
            <a:ext cx="2951163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800" b="1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1pPr>
            <a:lvl2pPr marL="742950" indent="-285750" eaLnBrk="0" hangingPunct="0">
              <a:defRPr kumimoji="1" sz="800" b="1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2pPr>
            <a:lvl3pPr marL="1143000" indent="-228600" eaLnBrk="0" hangingPunct="0">
              <a:defRPr kumimoji="1" sz="800" b="1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3pPr>
            <a:lvl4pPr marL="1600200" indent="-228600" eaLnBrk="0" hangingPunct="0">
              <a:defRPr kumimoji="1" sz="800" b="1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4pPr>
            <a:lvl5pPr marL="2057400" indent="-228600" eaLnBrk="0" hangingPunct="0">
              <a:defRPr kumimoji="1" sz="800" b="1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zh-CN" altLang="en-US" sz="2800" dirty="0"/>
              <a:t> 刘宏伟</a:t>
            </a:r>
          </a:p>
        </p:txBody>
      </p:sp>
      <p:sp>
        <p:nvSpPr>
          <p:cNvPr id="2052" name="Text Box 7"/>
          <p:cNvSpPr txBox="1">
            <a:spLocks noChangeArrowheads="1"/>
          </p:cNvSpPr>
          <p:nvPr/>
        </p:nvSpPr>
        <p:spPr bwMode="auto">
          <a:xfrm>
            <a:off x="2372518" y="4607123"/>
            <a:ext cx="435768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800" b="1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1pPr>
            <a:lvl2pPr marL="742950" indent="-285750" eaLnBrk="0" hangingPunct="0">
              <a:defRPr kumimoji="1" sz="800" b="1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2pPr>
            <a:lvl3pPr marL="1143000" indent="-228600" eaLnBrk="0" hangingPunct="0">
              <a:defRPr kumimoji="1" sz="800" b="1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3pPr>
            <a:lvl4pPr marL="1600200" indent="-228600" eaLnBrk="0" hangingPunct="0">
              <a:defRPr kumimoji="1" sz="800" b="1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4pPr>
            <a:lvl5pPr marL="2057400" indent="-228600" eaLnBrk="0" hangingPunct="0">
              <a:defRPr kumimoji="1" sz="800" b="1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zh-CN" altLang="en-US" sz="2800" dirty="0"/>
              <a:t> 计算学部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1714500" y="3071813"/>
            <a:ext cx="5673725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 algn="ctr">
              <a:defRPr/>
            </a:pPr>
            <a:r>
              <a:rPr lang="zh-CN" altLang="en-US" sz="4000" kern="0" dirty="0"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rPr>
              <a:t>第一讲</a:t>
            </a:r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39027FD-6CC3-395B-559E-E61C9462A7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8403D68-E3FB-4A5F-BF0F-ECA72ED5C0F2}" type="datetime1">
              <a:rPr lang="zh-CN" altLang="en-US" smtClean="0"/>
              <a:t>2025/9/3</a:t>
            </a:fld>
            <a:endParaRPr lang="en-US" altLang="zh-CN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CC450FB-591E-1E67-9CB9-D74546804F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计算机体系结构</a:t>
            </a:r>
            <a:endParaRPr lang="en-US" altLang="zh-CN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32C9056-8EBC-39EA-39F7-D96D6F0817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BCAC33D-D29A-48B3-BCD6-381D3D720D26}" type="slidenum">
              <a:rPr lang="zh-CN" altLang="en-US" smtClean="0"/>
              <a:pPr>
                <a:defRPr/>
              </a:pPr>
              <a:t>1</a:t>
            </a:fld>
            <a:endParaRPr lang="en-US" altLang="zh-CN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439" name="Rectangle 7"/>
          <p:cNvSpPr>
            <a:spLocks noChangeArrowheads="1"/>
          </p:cNvSpPr>
          <p:nvPr/>
        </p:nvSpPr>
        <p:spPr bwMode="auto">
          <a:xfrm>
            <a:off x="2339975" y="1212826"/>
            <a:ext cx="5616575" cy="592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>
              <a:defRPr/>
            </a:pPr>
            <a:r>
              <a:rPr lang="zh-CN" altLang="en-US" sz="2800" dirty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第 </a:t>
            </a:r>
            <a:r>
              <a:rPr lang="en-US" altLang="zh-CN" sz="2800" dirty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1 </a:t>
            </a:r>
            <a:r>
              <a:rPr lang="zh-CN" altLang="en-US" sz="2800" dirty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章  计算机体系结构基本概念</a:t>
            </a:r>
          </a:p>
        </p:txBody>
      </p:sp>
      <p:sp>
        <p:nvSpPr>
          <p:cNvPr id="658440" name="Rectangle 8"/>
          <p:cNvSpPr>
            <a:spLocks noChangeArrowheads="1"/>
          </p:cNvSpPr>
          <p:nvPr/>
        </p:nvSpPr>
        <p:spPr bwMode="auto">
          <a:xfrm>
            <a:off x="2360613" y="2420914"/>
            <a:ext cx="5256212" cy="592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>
              <a:defRPr/>
            </a:pPr>
            <a:r>
              <a:rPr lang="zh-CN" altLang="en-US" sz="2800" dirty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第 </a:t>
            </a:r>
            <a:r>
              <a:rPr lang="en-US" altLang="zh-CN" sz="2800" dirty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3 </a:t>
            </a:r>
            <a:r>
              <a:rPr lang="zh-CN" altLang="en-US" sz="2800" dirty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章  流水线技术</a:t>
            </a:r>
          </a:p>
        </p:txBody>
      </p:sp>
      <p:sp>
        <p:nvSpPr>
          <p:cNvPr id="658441" name="Rectangle 9"/>
          <p:cNvSpPr>
            <a:spLocks noChangeArrowheads="1"/>
          </p:cNvSpPr>
          <p:nvPr/>
        </p:nvSpPr>
        <p:spPr bwMode="auto">
          <a:xfrm>
            <a:off x="2339975" y="3036864"/>
            <a:ext cx="5256213" cy="592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>
              <a:defRPr/>
            </a:pPr>
            <a:r>
              <a:rPr lang="zh-CN" altLang="en-US" sz="2800" dirty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第 </a:t>
            </a:r>
            <a:r>
              <a:rPr lang="en-US" altLang="zh-CN" sz="2800" dirty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4 </a:t>
            </a:r>
            <a:r>
              <a:rPr lang="zh-CN" altLang="en-US" sz="2800" dirty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章   指令级并行</a:t>
            </a:r>
          </a:p>
        </p:txBody>
      </p:sp>
      <p:sp>
        <p:nvSpPr>
          <p:cNvPr id="658442" name="Rectangle 10"/>
          <p:cNvSpPr>
            <a:spLocks noChangeArrowheads="1"/>
          </p:cNvSpPr>
          <p:nvPr/>
        </p:nvSpPr>
        <p:spPr bwMode="auto">
          <a:xfrm>
            <a:off x="2339975" y="3652814"/>
            <a:ext cx="5256213" cy="592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>
              <a:defRPr/>
            </a:pPr>
            <a:r>
              <a:rPr lang="zh-CN" altLang="en-US" sz="2800" dirty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第 </a:t>
            </a:r>
            <a:r>
              <a:rPr lang="en-US" altLang="zh-CN" sz="2800" dirty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5 </a:t>
            </a:r>
            <a:r>
              <a:rPr lang="zh-CN" altLang="en-US" sz="2800" dirty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章  存储层次</a:t>
            </a:r>
          </a:p>
        </p:txBody>
      </p:sp>
      <p:sp>
        <p:nvSpPr>
          <p:cNvPr id="658443" name="Rectangle 11"/>
          <p:cNvSpPr>
            <a:spLocks noChangeArrowheads="1"/>
          </p:cNvSpPr>
          <p:nvPr/>
        </p:nvSpPr>
        <p:spPr bwMode="auto">
          <a:xfrm>
            <a:off x="2339975" y="4268764"/>
            <a:ext cx="5256213" cy="592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>
              <a:defRPr/>
            </a:pPr>
            <a:r>
              <a:rPr lang="zh-CN" altLang="en-US" sz="2800" dirty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第 </a:t>
            </a:r>
            <a:r>
              <a:rPr lang="en-US" altLang="zh-CN" sz="2800" dirty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6 </a:t>
            </a:r>
            <a:r>
              <a:rPr lang="zh-CN" altLang="en-US" sz="2800" dirty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章   输入输出系统</a:t>
            </a:r>
          </a:p>
        </p:txBody>
      </p:sp>
      <p:sp>
        <p:nvSpPr>
          <p:cNvPr id="13" name="Rectangle 8"/>
          <p:cNvSpPr>
            <a:spLocks noChangeArrowheads="1"/>
          </p:cNvSpPr>
          <p:nvPr/>
        </p:nvSpPr>
        <p:spPr bwMode="auto">
          <a:xfrm>
            <a:off x="2339975" y="1828776"/>
            <a:ext cx="5256213" cy="592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>
              <a:defRPr/>
            </a:pPr>
            <a:r>
              <a:rPr lang="zh-CN" altLang="en-US" sz="2800" dirty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第 </a:t>
            </a:r>
            <a:r>
              <a:rPr lang="en-US" altLang="zh-CN" sz="2800" dirty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2 </a:t>
            </a:r>
            <a:r>
              <a:rPr lang="zh-CN" altLang="en-US" sz="2800" dirty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章  指令系统</a:t>
            </a:r>
          </a:p>
        </p:txBody>
      </p:sp>
      <p:sp>
        <p:nvSpPr>
          <p:cNvPr id="12" name="Rectangle 7"/>
          <p:cNvSpPr>
            <a:spLocks noChangeArrowheads="1"/>
          </p:cNvSpPr>
          <p:nvPr/>
        </p:nvSpPr>
        <p:spPr bwMode="auto">
          <a:xfrm>
            <a:off x="2339752" y="620688"/>
            <a:ext cx="5616575" cy="592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>
              <a:defRPr/>
            </a:pPr>
            <a:r>
              <a:rPr lang="zh-CN" altLang="en-US" sz="2800" u="sng" dirty="0">
                <a:solidFill>
                  <a:srgbClr val="3366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第 </a:t>
            </a:r>
            <a:r>
              <a:rPr lang="en-US" altLang="zh-CN" sz="2800" u="sng" dirty="0">
                <a:solidFill>
                  <a:srgbClr val="3366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0 </a:t>
            </a:r>
            <a:r>
              <a:rPr lang="zh-CN" altLang="en-US" sz="2800" u="sng" dirty="0">
                <a:solidFill>
                  <a:srgbClr val="3366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章  前言</a:t>
            </a:r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342AA87A-703D-0B84-2057-B5087E9F80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DAD2B1D-0EB1-4A59-B122-B77A8806F432}" type="datetime1">
              <a:rPr lang="zh-CN" altLang="en-US" smtClean="0"/>
              <a:t>2025/9/3</a:t>
            </a:fld>
            <a:endParaRPr lang="en-US" altLang="zh-CN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386CD88-07E9-35AD-6700-03E99FFC8E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计算机体系结构</a:t>
            </a:r>
            <a:endParaRPr lang="en-US" altLang="zh-CN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65E0DFB-318F-7BBD-37CE-EDB3F3B19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BCAC33D-D29A-48B3-BCD6-381D3D720D26}" type="slidenum">
              <a:rPr lang="zh-CN" altLang="en-US" smtClean="0"/>
              <a:pPr>
                <a:defRPr/>
              </a:pPr>
              <a:t>10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084277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5800" y="-765"/>
            <a:ext cx="7772400" cy="676275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zh-CN" altLang="en-US" sz="4000" b="1" dirty="0"/>
              <a:t>跑得最快的计算机</a:t>
            </a:r>
            <a:r>
              <a:rPr lang="zh-CN" altLang="en-US" sz="2200" b="1" dirty="0"/>
              <a:t>（截止</a:t>
            </a:r>
            <a:r>
              <a:rPr lang="en-US" altLang="zh-CN" sz="2200" b="1" dirty="0"/>
              <a:t>2024</a:t>
            </a:r>
            <a:r>
              <a:rPr lang="zh-CN" altLang="en-US" sz="2200" b="1" dirty="0"/>
              <a:t>年</a:t>
            </a:r>
            <a:r>
              <a:rPr lang="en-US" altLang="zh-CN" sz="2200" b="1" dirty="0"/>
              <a:t>6</a:t>
            </a:r>
            <a:r>
              <a:rPr lang="zh-CN" altLang="en-US" sz="2200" b="1" dirty="0"/>
              <a:t>月）</a:t>
            </a:r>
            <a:endParaRPr lang="zh-CN" altLang="en-US" sz="4000" b="1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F5F493-A060-4F81-99C6-29CDC9C2DD10}" type="slidenum">
              <a:rPr lang="zh-CN" altLang="en-US" smtClean="0"/>
              <a:pPr>
                <a:defRPr/>
              </a:pPr>
              <a:t>11</a:t>
            </a:fld>
            <a:endParaRPr lang="en-US" altLang="zh-CN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3240624"/>
              </p:ext>
            </p:extLst>
          </p:nvPr>
        </p:nvGraphicFramePr>
        <p:xfrm>
          <a:off x="251521" y="788352"/>
          <a:ext cx="8435279" cy="6069648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6439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05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958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267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3439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7379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5401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100" dirty="0"/>
                        <a:t>Rank </a:t>
                      </a:r>
                      <a:endParaRPr lang="zh-CN" sz="1400" b="1" kern="100" dirty="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4064" marR="4064" marT="4065" marB="406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100" dirty="0"/>
                        <a:t>Site </a:t>
                      </a:r>
                      <a:r>
                        <a:rPr lang="zh-CN" sz="1400" b="1" kern="100" dirty="0"/>
                        <a:t>国家 </a:t>
                      </a:r>
                      <a:endParaRPr lang="zh-CN" sz="1400" b="1" kern="100" dirty="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25739" marR="25739" marT="25744" marB="25744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b="1" kern="100" dirty="0"/>
                        <a:t>System </a:t>
                      </a:r>
                      <a:r>
                        <a:rPr lang="zh-CN" sz="1400" b="1" kern="100" dirty="0"/>
                        <a:t>名称 </a:t>
                      </a:r>
                      <a:endParaRPr lang="zh-CN" sz="1400" b="1" kern="100" dirty="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25739" marR="25739" marT="25744" marB="25744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b="1" kern="100" dirty="0"/>
                        <a:t>Cores </a:t>
                      </a:r>
                      <a:endParaRPr lang="zh-CN" sz="1400" b="1" kern="100" dirty="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25739" marR="25739" marT="25744" marB="25744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b="1" kern="100" dirty="0" err="1"/>
                        <a:t>Rmax</a:t>
                      </a:r>
                      <a:r>
                        <a:rPr lang="en-US" sz="1400" b="1" kern="100" dirty="0"/>
                        <a:t> (</a:t>
                      </a:r>
                      <a:r>
                        <a:rPr lang="en-US" altLang="zh-CN" sz="1400" b="1" kern="100" dirty="0" err="1"/>
                        <a:t>P</a:t>
                      </a:r>
                      <a:r>
                        <a:rPr lang="en-US" sz="1400" b="1" kern="100" dirty="0" err="1"/>
                        <a:t>Flop</a:t>
                      </a:r>
                      <a:r>
                        <a:rPr lang="en-US" sz="1400" b="1" kern="100" dirty="0"/>
                        <a:t>/s) </a:t>
                      </a:r>
                      <a:endParaRPr lang="zh-CN" sz="1400" b="1" kern="100" dirty="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25739" marR="25739" marT="25744" marB="25744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b="1" kern="100" dirty="0" err="1"/>
                        <a:t>Rpeak</a:t>
                      </a:r>
                      <a:r>
                        <a:rPr lang="en-US" sz="1400" b="1" kern="100" dirty="0"/>
                        <a:t> (</a:t>
                      </a:r>
                      <a:r>
                        <a:rPr lang="en-US" altLang="zh-CN" sz="1400" b="1" kern="100" dirty="0" err="1"/>
                        <a:t>P</a:t>
                      </a:r>
                      <a:r>
                        <a:rPr lang="en-US" sz="1400" b="1" kern="100" dirty="0" err="1"/>
                        <a:t>Flop</a:t>
                      </a:r>
                      <a:r>
                        <a:rPr lang="en-US" sz="1400" b="1" kern="100" dirty="0"/>
                        <a:t>/s) </a:t>
                      </a:r>
                      <a:endParaRPr lang="zh-CN" sz="1400" b="1" kern="100" dirty="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25739" marR="25739" marT="25744" marB="25744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660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/>
                        </a:rPr>
                        <a:t>1</a:t>
                      </a:r>
                      <a:endParaRPr lang="zh-CN" altLang="en-US" sz="1400" b="1" kern="1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marL="4064" marR="4064" marT="4065" marB="4065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b="1" kern="1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/>
                        </a:rPr>
                        <a:t>DOE/SC/Oak Ridge National Laboratory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1" kern="100" dirty="0"/>
                        <a:t>United States </a:t>
                      </a:r>
                      <a:endParaRPr lang="zh-CN" altLang="zh-CN" sz="1400" b="1" kern="100" dirty="0">
                        <a:latin typeface="+mn-lt"/>
                        <a:ea typeface="宋体"/>
                        <a:cs typeface="Times New Roman"/>
                      </a:endParaRPr>
                    </a:p>
                    <a:p>
                      <a:endParaRPr lang="zh-CN" altLang="en-US" sz="1400" b="1" kern="1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marL="25739" marR="25739" marT="25744" marB="2574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b="1" kern="1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/>
                        </a:rPr>
                        <a:t>Frontier - HPE Cray EX235a, AMD Optimized 3rd Generation EPYC 64C 2GHz, AMD Instinct MI250X, Slingshot-11</a:t>
                      </a:r>
                    </a:p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zh-CN" sz="1400" b="1" kern="100" dirty="0"/>
                        <a:t>制造商：</a:t>
                      </a:r>
                      <a:r>
                        <a:rPr lang="en-US" altLang="zh-CN" sz="1400" b="1" kern="100" dirty="0">
                          <a:latin typeface="+mn-lt"/>
                          <a:ea typeface="+mn-ea"/>
                          <a:cs typeface="Times New Roman"/>
                        </a:rPr>
                        <a:t>HPE</a:t>
                      </a:r>
                    </a:p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zh-CN" sz="1400" b="1" kern="100" dirty="0"/>
                        <a:t>所属：美国能源部</a:t>
                      </a:r>
                      <a:r>
                        <a:rPr lang="en-US" altLang="zh-CN" sz="1400" b="1" kern="100" dirty="0"/>
                        <a:t>Oak Ridge</a:t>
                      </a:r>
                      <a:r>
                        <a:rPr lang="zh-CN" altLang="zh-CN" sz="1400" b="1" kern="100" dirty="0"/>
                        <a:t>国家实验室 </a:t>
                      </a:r>
                      <a:endParaRPr lang="zh-CN" altLang="zh-CN" sz="1400" b="1" kern="100" dirty="0"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marL="25739" marR="25739" marT="25744" marB="2574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zh-CN" sz="1400" b="1" kern="1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/>
                        </a:rPr>
                        <a:t>8,699,904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zh-CN" sz="1400" b="1" kern="1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/>
                        </a:rPr>
                        <a:t>1,194.00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zh-CN" sz="1400" b="1" kern="1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/>
                        </a:rPr>
                        <a:t>1,679.82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6171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400" b="1" kern="1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/>
                        </a:rPr>
                        <a:t>2</a:t>
                      </a:r>
                      <a:endParaRPr lang="zh-CN" altLang="en-US" sz="1400" b="1" kern="1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marL="4064" marR="4064" marT="4065" marB="406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b="1" kern="1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/>
                        </a:rPr>
                        <a:t>DOE/SC/Argonne National Laboratory</a:t>
                      </a:r>
                    </a:p>
                    <a:p>
                      <a:endParaRPr lang="zh-CN" altLang="en-US" sz="1400" b="1" kern="1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marL="25739" marR="25739" marT="25744" marB="2574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b="1" kern="1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/>
                        </a:rPr>
                        <a:t>Aurora - HPE Cray EX - Intel </a:t>
                      </a:r>
                      <a:r>
                        <a:rPr lang="en-US" altLang="zh-CN" sz="1400" b="1" kern="1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/>
                        </a:rPr>
                        <a:t>Exascale</a:t>
                      </a:r>
                      <a:r>
                        <a:rPr lang="en-US" altLang="zh-CN" sz="1400" b="1" kern="1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/>
                        </a:rPr>
                        <a:t> Compute Blade, Xeon CPU Max 9470 52C 2.4GHz, Intel Data Center GPU Max, Slingshot-11</a:t>
                      </a:r>
                    </a:p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zh-CN" sz="1400" b="1" kern="100" dirty="0"/>
                        <a:t>制造商：</a:t>
                      </a:r>
                      <a:r>
                        <a:rPr lang="en-US" altLang="zh-CN" sz="1400" b="1" kern="100" dirty="0">
                          <a:latin typeface="+mn-lt"/>
                          <a:ea typeface="+mn-ea"/>
                          <a:cs typeface="Times New Roman"/>
                        </a:rPr>
                        <a:t>Intel</a:t>
                      </a:r>
                    </a:p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zh-CN" sz="1400" b="1" kern="100" dirty="0"/>
                        <a:t>所属：美国能源部</a:t>
                      </a:r>
                      <a:r>
                        <a:rPr lang="en-US" altLang="zh-CN" sz="1400" b="1" kern="1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/>
                        </a:rPr>
                        <a:t>Argonne</a:t>
                      </a:r>
                      <a:r>
                        <a:rPr lang="zh-CN" altLang="zh-CN" sz="1400" b="1" kern="100" dirty="0"/>
                        <a:t>国家实验室 </a:t>
                      </a:r>
                      <a:endParaRPr lang="zh-CN" altLang="zh-CN" sz="1400" b="1" kern="100" dirty="0"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marL="25739" marR="25739" marT="25744" marB="2574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b="1" kern="1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/>
                        </a:rPr>
                        <a:t>9,264,128</a:t>
                      </a:r>
                      <a:endParaRPr lang="zh-CN" altLang="en-US" sz="1400" b="1" kern="1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marL="25739" marR="25739" marT="25744" marB="2574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endParaRPr lang="en-US" altLang="zh-CN" sz="1400" b="1" kern="1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Times New Roman"/>
                      </a:endParaRPr>
                    </a:p>
                    <a:p>
                      <a:pPr algn="r" fontAlgn="t"/>
                      <a:endParaRPr lang="en-US" altLang="zh-CN" sz="1400" b="1" kern="1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Times New Roman"/>
                      </a:endParaRPr>
                    </a:p>
                    <a:p>
                      <a:pPr algn="r" fontAlgn="t"/>
                      <a:r>
                        <a:rPr lang="en-US" altLang="zh-CN" sz="1400" b="1" kern="1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/>
                        </a:rPr>
                        <a:t>1,012.00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b="1" kern="1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/>
                        </a:rPr>
                        <a:t>1,980.01</a:t>
                      </a:r>
                      <a:endParaRPr lang="zh-CN" altLang="en-US" sz="1400" b="1" kern="1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marL="25739" marR="25739" marT="25744" marB="25744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2201237"/>
                  </a:ext>
                </a:extLst>
              </a:tr>
              <a:tr h="106171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400" b="1" kern="100" dirty="0">
                          <a:latin typeface="Calibri"/>
                          <a:ea typeface="宋体"/>
                          <a:cs typeface="Times New Roman"/>
                        </a:rPr>
                        <a:t>3</a:t>
                      </a:r>
                      <a:endParaRPr lang="zh-CN" sz="1400" b="1" kern="100" dirty="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4064" marR="4064" marT="4065" marB="4065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b="1" kern="1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/>
                        </a:rPr>
                        <a:t>Microsoft Azure</a:t>
                      </a:r>
                    </a:p>
                    <a:p>
                      <a:endParaRPr lang="zh-CN" altLang="en-US" sz="1400" b="1" kern="1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marL="25739" marR="25739" marT="25744" marB="2574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b="1" kern="100" dirty="0">
                          <a:latin typeface="+mn-lt"/>
                          <a:ea typeface="+mn-ea"/>
                          <a:cs typeface="Times New Roman"/>
                        </a:rPr>
                        <a:t>Eagle - Microsoft NDv5, Xeon Platinum 8480C 48C 2GHz, NVIDIA H100, NVIDIA </a:t>
                      </a:r>
                      <a:r>
                        <a:rPr lang="en-US" altLang="zh-CN" sz="1400" b="1" kern="100" dirty="0" err="1">
                          <a:latin typeface="+mn-lt"/>
                          <a:ea typeface="+mn-ea"/>
                          <a:cs typeface="Times New Roman"/>
                        </a:rPr>
                        <a:t>Infiniband</a:t>
                      </a:r>
                      <a:r>
                        <a:rPr lang="en-US" altLang="zh-CN" sz="1400" b="1" kern="100" dirty="0">
                          <a:latin typeface="+mn-lt"/>
                          <a:ea typeface="+mn-ea"/>
                          <a:cs typeface="Times New Roman"/>
                        </a:rPr>
                        <a:t> NDR</a:t>
                      </a:r>
                    </a:p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zh-CN" sz="1400" b="1" kern="100" dirty="0"/>
                        <a:t>制造商：</a:t>
                      </a:r>
                      <a:r>
                        <a:rPr lang="en-US" altLang="zh-CN" sz="1400" b="1" kern="100" dirty="0">
                          <a:latin typeface="+mn-lt"/>
                          <a:ea typeface="+mn-ea"/>
                          <a:cs typeface="Times New Roman"/>
                        </a:rPr>
                        <a:t>Microsoft Azure</a:t>
                      </a:r>
                    </a:p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zh-CN" sz="1400" b="1" kern="100" dirty="0"/>
                        <a:t>所属：</a:t>
                      </a:r>
                      <a:r>
                        <a:rPr lang="en-US" altLang="zh-CN" sz="1400" b="1" kern="100" dirty="0">
                          <a:latin typeface="+mn-lt"/>
                          <a:ea typeface="+mn-ea"/>
                          <a:cs typeface="Times New Roman"/>
                        </a:rPr>
                        <a:t>Microsoft Azure</a:t>
                      </a:r>
                      <a:endParaRPr lang="zh-CN" altLang="zh-CN" sz="1400" b="1" kern="100" dirty="0"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marL="25739" marR="25739" marT="25744" marB="2574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zh-CN" sz="1400" b="1" kern="1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/>
                        </a:rPr>
                        <a:t>2,073,600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zh-CN" sz="1400" b="1" kern="1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/>
                        </a:rPr>
                        <a:t>561.20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zh-CN" sz="1400" b="1" kern="1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/>
                        </a:rPr>
                        <a:t>846.84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6171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400" b="1" kern="100" dirty="0"/>
                        <a:t>4</a:t>
                      </a:r>
                      <a:r>
                        <a:rPr lang="en-US" sz="1400" b="1" kern="100" dirty="0"/>
                        <a:t> </a:t>
                      </a:r>
                      <a:endParaRPr lang="zh-CN" sz="1400" b="1" kern="100" dirty="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4064" marR="4064" marT="4065" marB="406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altLang="zh-CN" sz="1400" b="1" kern="100" dirty="0">
                          <a:latin typeface="+mn-lt"/>
                          <a:ea typeface="+mn-ea"/>
                          <a:cs typeface="Times New Roman"/>
                        </a:rPr>
                        <a:t>RIKEN Center for Computational Science</a:t>
                      </a: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altLang="zh-CN" sz="1400" b="1" kern="100" dirty="0">
                          <a:latin typeface="+mn-lt"/>
                          <a:ea typeface="+mn-ea"/>
                          <a:cs typeface="Times New Roman"/>
                        </a:rPr>
                        <a:t>Japan</a:t>
                      </a:r>
                      <a:endParaRPr lang="zh-CN" altLang="zh-CN" sz="1400" b="1" kern="100" dirty="0"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marL="25739" marR="25739" marT="25744" marB="2574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1" kern="100" dirty="0">
                          <a:latin typeface="+mn-lt"/>
                          <a:ea typeface="+mn-ea"/>
                          <a:cs typeface="Times New Roman"/>
                        </a:rPr>
                        <a:t>Supercomputer </a:t>
                      </a:r>
                      <a:r>
                        <a:rPr lang="en-US" altLang="zh-CN" sz="1400" b="1" kern="100" dirty="0" err="1">
                          <a:latin typeface="+mn-lt"/>
                          <a:ea typeface="+mn-ea"/>
                          <a:cs typeface="Times New Roman"/>
                        </a:rPr>
                        <a:t>Fugaku</a:t>
                      </a:r>
                      <a:r>
                        <a:rPr lang="en-US" altLang="zh-CN" sz="1400" b="1" kern="100" dirty="0">
                          <a:latin typeface="+mn-lt"/>
                          <a:ea typeface="+mn-ea"/>
                          <a:cs typeface="Times New Roman"/>
                        </a:rPr>
                        <a:t> - Supercomputer </a:t>
                      </a:r>
                      <a:r>
                        <a:rPr lang="en-US" altLang="zh-CN" sz="1400" b="1" kern="100" dirty="0" err="1">
                          <a:latin typeface="+mn-lt"/>
                          <a:ea typeface="+mn-ea"/>
                          <a:cs typeface="Times New Roman"/>
                        </a:rPr>
                        <a:t>Fugaku</a:t>
                      </a:r>
                      <a:r>
                        <a:rPr lang="en-US" altLang="zh-CN" sz="1400" b="1" kern="100" dirty="0">
                          <a:latin typeface="+mn-lt"/>
                          <a:ea typeface="+mn-ea"/>
                          <a:cs typeface="Times New Roman"/>
                        </a:rPr>
                        <a:t>, A64FX 48C 2.2GHz, Tofu interconnect D</a:t>
                      </a:r>
                    </a:p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zh-CN" sz="1400" b="1" kern="100" dirty="0"/>
                        <a:t>制造商：</a:t>
                      </a:r>
                      <a:r>
                        <a:rPr lang="en-US" altLang="zh-CN" sz="1400" b="1" kern="100" dirty="0">
                          <a:latin typeface="+mn-lt"/>
                          <a:ea typeface="+mn-ea"/>
                          <a:cs typeface="Times New Roman"/>
                        </a:rPr>
                        <a:t>Fujitsu</a:t>
                      </a:r>
                    </a:p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1" kern="100" dirty="0">
                          <a:latin typeface="+mn-lt"/>
                          <a:ea typeface="+mn-ea"/>
                          <a:cs typeface="Times New Roman"/>
                        </a:rPr>
                        <a:t>所属：日本理化学研究所</a:t>
                      </a:r>
                      <a:endParaRPr lang="zh-CN" altLang="zh-CN" sz="1400" b="1" kern="100" dirty="0"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marL="25739" marR="25739" marT="25744" marB="2574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b="1" kern="1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/>
                        </a:rPr>
                        <a:t>7,630,848</a:t>
                      </a:r>
                      <a:endParaRPr lang="zh-CN" altLang="en-US" sz="1400" b="1" kern="1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marL="25739" marR="25739" marT="25744" marB="2574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b="1" kern="1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/>
                        </a:rPr>
                        <a:t>422.01</a:t>
                      </a:r>
                      <a:endParaRPr lang="zh-CN" altLang="en-US" sz="1400" b="1" kern="1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marL="25739" marR="25739" marT="25744" marB="2574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b="1" kern="1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/>
                        </a:rPr>
                        <a:t>537.21</a:t>
                      </a:r>
                      <a:endParaRPr lang="zh-CN" altLang="en-US" sz="1400" b="1" kern="1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marL="25739" marR="25739" marT="25744" marB="25744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6171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400" b="1" kern="100" dirty="0"/>
                        <a:t>5</a:t>
                      </a:r>
                      <a:endParaRPr lang="zh-CN" sz="1400" b="1" kern="100" dirty="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4064" marR="4064" marT="4065" marB="4065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b="1" u="none" kern="1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/>
                        </a:rPr>
                        <a:t>EuroHPC</a:t>
                      </a:r>
                      <a:r>
                        <a:rPr lang="en-US" altLang="zh-CN" sz="1400" b="1" u="none" kern="1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/>
                        </a:rPr>
                        <a:t>/CSC</a:t>
                      </a:r>
                      <a:br>
                        <a:rPr lang="en-US" altLang="zh-CN" sz="1400" b="1" kern="1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/>
                        </a:rPr>
                      </a:br>
                      <a:r>
                        <a:rPr lang="en-US" altLang="zh-CN" sz="1400" b="1" kern="1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/>
                        </a:rPr>
                        <a:t>Finland</a:t>
                      </a:r>
                      <a:endParaRPr lang="zh-CN" altLang="en-US" sz="1400" b="1" kern="1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marL="25739" marR="25739" marT="25744" marB="2574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b="1" kern="1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/>
                        </a:rPr>
                        <a:t>LUMI - HPE Cray EX235a, AMD Optimized 3rd Generation EPYC 64C 2GHz, AMD Instinct MI250X, Slingshot-11, HPE</a:t>
                      </a:r>
                    </a:p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zh-CN" sz="1400" b="1" kern="100" dirty="0"/>
                        <a:t>制造商：</a:t>
                      </a:r>
                      <a:r>
                        <a:rPr lang="en-US" altLang="zh-CN" sz="1400" b="1" kern="100" dirty="0">
                          <a:latin typeface="+mn-lt"/>
                          <a:ea typeface="+mn-ea"/>
                          <a:cs typeface="Times New Roman"/>
                        </a:rPr>
                        <a:t>HPE</a:t>
                      </a:r>
                    </a:p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zh-CN" sz="1400" b="1" kern="100" dirty="0"/>
                        <a:t>所属：</a:t>
                      </a:r>
                      <a:r>
                        <a:rPr lang="zh-CN" altLang="en-US" sz="1400" b="1" kern="100" dirty="0"/>
                        <a:t>欧洲高性能计算中心</a:t>
                      </a:r>
                      <a:endParaRPr lang="zh-CN" altLang="zh-CN" sz="1400" b="1" kern="100" dirty="0"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marL="25739" marR="25739" marT="25744" marB="2574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zh-CN" sz="1400" b="1" kern="1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/>
                        </a:rPr>
                        <a:t>2,752,704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zh-CN" sz="1400" b="1" kern="1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/>
                        </a:rPr>
                        <a:t>379.70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zh-CN" sz="1400" b="1" kern="1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/>
                        </a:rPr>
                        <a:t>531.51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170C3B6-9ADD-6D21-B243-525DABC6B4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CBA8AEE-709E-4330-99CE-85DD7B602091}" type="datetime1">
              <a:rPr lang="zh-CN" altLang="en-US" smtClean="0"/>
              <a:t>2025/9/3</a:t>
            </a:fld>
            <a:endParaRPr lang="en-US" altLang="zh-CN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9B04B44-E065-7AE3-63E2-9CE97433A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计算机体系结构</a:t>
            </a:r>
            <a:endParaRPr lang="en-US" altLang="zh-CN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标题 1"/>
          <p:cNvSpPr>
            <a:spLocks noGrp="1"/>
          </p:cNvSpPr>
          <p:nvPr>
            <p:ph type="title"/>
          </p:nvPr>
        </p:nvSpPr>
        <p:spPr>
          <a:xfrm>
            <a:off x="428625" y="-27384"/>
            <a:ext cx="8229600" cy="796925"/>
          </a:xfrm>
        </p:spPr>
        <p:txBody>
          <a:bodyPr/>
          <a:lstStyle/>
          <a:p>
            <a:r>
              <a:rPr lang="en-US" altLang="zh-CN" b="1" kern="100" dirty="0">
                <a:cs typeface="Times New Roman"/>
              </a:rPr>
              <a:t>FRONTIER</a:t>
            </a:r>
            <a:endParaRPr lang="zh-CN" altLang="en-US" b="1" dirty="0"/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7002173"/>
              </p:ext>
            </p:extLst>
          </p:nvPr>
        </p:nvGraphicFramePr>
        <p:xfrm>
          <a:off x="899592" y="3658651"/>
          <a:ext cx="7572375" cy="2679403"/>
        </p:xfrm>
        <a:graphic>
          <a:graphicData uri="http://schemas.openxmlformats.org/drawingml/2006/table">
            <a:tbl>
              <a:tblPr/>
              <a:tblGrid>
                <a:gridCol w="29904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819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5137">
                <a:tc>
                  <a:txBody>
                    <a:bodyPr/>
                    <a:lstStyle/>
                    <a:p>
                      <a:pPr algn="l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0" dirty="0">
                          <a:solidFill>
                            <a:srgbClr val="333333"/>
                          </a:solidFill>
                          <a:latin typeface="Arial"/>
                          <a:ea typeface="宋体"/>
                          <a:cs typeface="Times New Roman"/>
                        </a:rPr>
                        <a:t>Site:</a:t>
                      </a:r>
                      <a:endParaRPr lang="zh-CN" sz="2000" kern="100" dirty="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47625" marR="47625" marT="38107" marB="38107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zh-CN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3"/>
                        </a:rPr>
                        <a:t>DOE/SC/Oak Ridge National Laboratory</a:t>
                      </a:r>
                      <a:endParaRPr lang="en-US" sz="1600" kern="0" dirty="0">
                        <a:solidFill>
                          <a:srgbClr val="333333"/>
                        </a:solidFill>
                        <a:latin typeface="Helvetica"/>
                        <a:ea typeface="宋体"/>
                        <a:cs typeface="Times New Roman"/>
                      </a:endParaRPr>
                    </a:p>
                  </a:txBody>
                  <a:tcPr marL="38100" marR="38100" marT="38099" marB="38099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6743">
                <a:tc>
                  <a:txBody>
                    <a:bodyPr/>
                    <a:lstStyle/>
                    <a:p>
                      <a:pPr algn="l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0">
                          <a:solidFill>
                            <a:srgbClr val="333333"/>
                          </a:solidFill>
                          <a:latin typeface="Arial"/>
                          <a:ea typeface="宋体"/>
                          <a:cs typeface="Times New Roman"/>
                        </a:rPr>
                        <a:t>Manufacturer:</a:t>
                      </a:r>
                      <a:endParaRPr lang="zh-CN" sz="20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47625" marR="47625" marT="38107" marB="38107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600" kern="0" dirty="0">
                          <a:solidFill>
                            <a:srgbClr val="333333"/>
                          </a:solidFill>
                          <a:latin typeface="Helvetica"/>
                          <a:ea typeface="宋体"/>
                          <a:cs typeface="Times New Roman"/>
                        </a:rPr>
                        <a:t>HPE</a:t>
                      </a:r>
                      <a:endParaRPr lang="zh-CN" altLang="en-US" sz="1600" kern="0" dirty="0">
                        <a:solidFill>
                          <a:srgbClr val="333333"/>
                        </a:solidFill>
                        <a:latin typeface="Helvetica"/>
                        <a:ea typeface="宋体"/>
                        <a:cs typeface="Times New Roman"/>
                      </a:endParaRPr>
                    </a:p>
                  </a:txBody>
                  <a:tcPr marL="47625" marR="47625" marT="38107" marB="38107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6743">
                <a:tc>
                  <a:txBody>
                    <a:bodyPr/>
                    <a:lstStyle/>
                    <a:p>
                      <a:pPr algn="l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0">
                          <a:solidFill>
                            <a:srgbClr val="333333"/>
                          </a:solidFill>
                          <a:latin typeface="Arial"/>
                          <a:ea typeface="宋体"/>
                          <a:cs typeface="Times New Roman"/>
                        </a:rPr>
                        <a:t>Cores:</a:t>
                      </a:r>
                      <a:endParaRPr lang="zh-CN" sz="20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47625" marR="47625" marT="38107" marB="38107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zh-CN" sz="1600" kern="0" dirty="0">
                          <a:solidFill>
                            <a:srgbClr val="333333"/>
                          </a:solidFill>
                          <a:latin typeface="Helvetica"/>
                          <a:ea typeface="宋体"/>
                          <a:cs typeface="Times New Roman"/>
                        </a:rPr>
                        <a:t>8,699,904</a:t>
                      </a:r>
                    </a:p>
                  </a:txBody>
                  <a:tcPr marL="47625" marR="47625" marT="38107" marB="38107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6743">
                <a:tc>
                  <a:txBody>
                    <a:bodyPr/>
                    <a:lstStyle/>
                    <a:p>
                      <a:pPr algn="l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0">
                          <a:solidFill>
                            <a:srgbClr val="333333"/>
                          </a:solidFill>
                          <a:latin typeface="Arial"/>
                          <a:ea typeface="宋体"/>
                          <a:cs typeface="Times New Roman"/>
                        </a:rPr>
                        <a:t>Linpack Performance (Rmax)</a:t>
                      </a:r>
                      <a:endParaRPr lang="zh-CN" sz="20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47625" marR="47625" marT="38107" marB="38107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0" dirty="0">
                          <a:solidFill>
                            <a:srgbClr val="333333"/>
                          </a:solidFill>
                          <a:latin typeface="Helvetica"/>
                          <a:ea typeface="宋体"/>
                          <a:cs typeface="Times New Roman"/>
                        </a:rPr>
                        <a:t>1,206.00 </a:t>
                      </a:r>
                      <a:r>
                        <a:rPr lang="en-US" sz="1600" kern="0" dirty="0" err="1">
                          <a:solidFill>
                            <a:srgbClr val="333333"/>
                          </a:solidFill>
                          <a:latin typeface="Helvetica"/>
                          <a:ea typeface="宋体"/>
                          <a:cs typeface="Times New Roman"/>
                        </a:rPr>
                        <a:t>PFlop</a:t>
                      </a:r>
                      <a:r>
                        <a:rPr lang="en-US" sz="1600" kern="0" dirty="0">
                          <a:solidFill>
                            <a:srgbClr val="333333"/>
                          </a:solidFill>
                          <a:latin typeface="Helvetica"/>
                          <a:ea typeface="宋体"/>
                          <a:cs typeface="Times New Roman"/>
                        </a:rPr>
                        <a:t>/s</a:t>
                      </a:r>
                      <a:endParaRPr lang="zh-CN" altLang="en-US" sz="1600" kern="0" dirty="0">
                        <a:solidFill>
                          <a:srgbClr val="333333"/>
                        </a:solidFill>
                        <a:latin typeface="Helvetica"/>
                        <a:ea typeface="宋体"/>
                        <a:cs typeface="Times New Roman"/>
                      </a:endParaRPr>
                    </a:p>
                  </a:txBody>
                  <a:tcPr marL="47625" marR="47625" marT="38107" marB="38107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6743">
                <a:tc>
                  <a:txBody>
                    <a:bodyPr/>
                    <a:lstStyle/>
                    <a:p>
                      <a:pPr algn="l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0">
                          <a:solidFill>
                            <a:srgbClr val="333333"/>
                          </a:solidFill>
                          <a:latin typeface="Arial"/>
                          <a:ea typeface="宋体"/>
                          <a:cs typeface="Times New Roman"/>
                        </a:rPr>
                        <a:t>Theoretical Peak (Rpeak)</a:t>
                      </a:r>
                      <a:endParaRPr lang="zh-CN" sz="20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47625" marR="47625" marT="38107" marB="38107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kern="0" dirty="0">
                          <a:solidFill>
                            <a:srgbClr val="333333"/>
                          </a:solidFill>
                          <a:latin typeface="Helvetica"/>
                          <a:ea typeface="宋体"/>
                          <a:cs typeface="Times New Roman"/>
                        </a:rPr>
                        <a:t>1,685.65 </a:t>
                      </a:r>
                      <a:r>
                        <a:rPr lang="en-US" altLang="zh-CN" sz="1600" kern="0" dirty="0" err="1">
                          <a:solidFill>
                            <a:srgbClr val="333333"/>
                          </a:solidFill>
                          <a:latin typeface="Helvetica"/>
                          <a:ea typeface="宋体"/>
                          <a:cs typeface="Times New Roman"/>
                        </a:rPr>
                        <a:t>P</a:t>
                      </a:r>
                      <a:r>
                        <a:rPr lang="en-US" sz="1600" kern="0" dirty="0" err="1">
                          <a:solidFill>
                            <a:srgbClr val="333333"/>
                          </a:solidFill>
                          <a:latin typeface="Helvetica"/>
                          <a:ea typeface="宋体"/>
                          <a:cs typeface="Times New Roman"/>
                        </a:rPr>
                        <a:t>Flop</a:t>
                      </a:r>
                      <a:r>
                        <a:rPr lang="en-US" sz="1600" kern="0" dirty="0">
                          <a:solidFill>
                            <a:srgbClr val="333333"/>
                          </a:solidFill>
                          <a:latin typeface="Helvetica"/>
                          <a:ea typeface="宋体"/>
                          <a:cs typeface="Times New Roman"/>
                        </a:rPr>
                        <a:t>/s</a:t>
                      </a:r>
                      <a:endParaRPr lang="zh-CN" altLang="en-US" sz="1600" kern="0" dirty="0">
                        <a:solidFill>
                          <a:srgbClr val="333333"/>
                        </a:solidFill>
                        <a:latin typeface="Helvetica"/>
                        <a:ea typeface="宋体"/>
                        <a:cs typeface="Times New Roman"/>
                      </a:endParaRPr>
                    </a:p>
                  </a:txBody>
                  <a:tcPr marL="47625" marR="47625" marT="38107" marB="38107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6743">
                <a:tc>
                  <a:txBody>
                    <a:bodyPr/>
                    <a:lstStyle/>
                    <a:p>
                      <a:pPr algn="l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0">
                          <a:solidFill>
                            <a:srgbClr val="333333"/>
                          </a:solidFill>
                          <a:latin typeface="Arial"/>
                          <a:ea typeface="宋体"/>
                          <a:cs typeface="Times New Roman"/>
                        </a:rPr>
                        <a:t>Power:</a:t>
                      </a:r>
                      <a:endParaRPr lang="zh-CN" sz="20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47625" marR="47625" marT="38107" marB="38107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600" kern="0" dirty="0">
                          <a:solidFill>
                            <a:srgbClr val="333333"/>
                          </a:solidFill>
                          <a:latin typeface="Helvetica"/>
                          <a:ea typeface="宋体"/>
                          <a:cs typeface="Times New Roman"/>
                        </a:rPr>
                        <a:t>21,100.00 kW</a:t>
                      </a:r>
                      <a:endParaRPr lang="zh-CN" sz="1600" kern="0" dirty="0">
                        <a:solidFill>
                          <a:srgbClr val="333333"/>
                        </a:solidFill>
                        <a:latin typeface="Helvetica"/>
                        <a:ea typeface="宋体"/>
                        <a:cs typeface="Times New Roman"/>
                      </a:endParaRPr>
                    </a:p>
                  </a:txBody>
                  <a:tcPr marL="47625" marR="47625" marT="38107" marB="38107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6743">
                <a:tc>
                  <a:txBody>
                    <a:bodyPr/>
                    <a:lstStyle/>
                    <a:p>
                      <a:pPr algn="l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0" dirty="0">
                          <a:solidFill>
                            <a:srgbClr val="333333"/>
                          </a:solidFill>
                          <a:latin typeface="Arial"/>
                          <a:ea typeface="宋体"/>
                          <a:cs typeface="Times New Roman"/>
                        </a:rPr>
                        <a:t>Installation Year:</a:t>
                      </a:r>
                      <a:endParaRPr lang="zh-CN" sz="2000" kern="100" dirty="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47625" marR="47625" marT="38107" marB="38107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600" kern="0" dirty="0">
                          <a:solidFill>
                            <a:srgbClr val="333333"/>
                          </a:solidFill>
                          <a:latin typeface="Helvetica"/>
                          <a:ea typeface="宋体"/>
                          <a:cs typeface="Times New Roman"/>
                        </a:rPr>
                        <a:t>2021</a:t>
                      </a:r>
                      <a:endParaRPr lang="zh-CN" sz="1600" kern="0" dirty="0">
                        <a:solidFill>
                          <a:srgbClr val="333333"/>
                        </a:solidFill>
                        <a:latin typeface="Helvetica"/>
                        <a:ea typeface="宋体"/>
                        <a:cs typeface="Times New Roman"/>
                      </a:endParaRPr>
                    </a:p>
                  </a:txBody>
                  <a:tcPr marL="47625" marR="47625" marT="38107" marB="38107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6743">
                <a:tc>
                  <a:txBody>
                    <a:bodyPr/>
                    <a:lstStyle/>
                    <a:p>
                      <a:pPr algn="l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0" dirty="0">
                          <a:solidFill>
                            <a:srgbClr val="333333"/>
                          </a:solidFill>
                          <a:latin typeface="Arial"/>
                          <a:ea typeface="宋体"/>
                          <a:cs typeface="Times New Roman"/>
                        </a:rPr>
                        <a:t>Interconnect:</a:t>
                      </a:r>
                      <a:endParaRPr lang="zh-CN" sz="2000" kern="100" dirty="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47625" marR="47625" marT="38107" marB="38107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600" kern="0" dirty="0">
                          <a:solidFill>
                            <a:srgbClr val="333333"/>
                          </a:solidFill>
                          <a:latin typeface="Helvetica"/>
                          <a:ea typeface="宋体"/>
                          <a:cs typeface="Times New Roman"/>
                        </a:rPr>
                        <a:t>Slingshot-11</a:t>
                      </a:r>
                      <a:endParaRPr lang="zh-CN" sz="1600" kern="0" dirty="0">
                        <a:solidFill>
                          <a:srgbClr val="333333"/>
                        </a:solidFill>
                        <a:latin typeface="Helvetica"/>
                        <a:ea typeface="宋体"/>
                        <a:cs typeface="Times New Roman"/>
                      </a:endParaRPr>
                    </a:p>
                  </a:txBody>
                  <a:tcPr marL="47625" marR="47625" marT="38107" marB="38107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6743">
                <a:tc>
                  <a:txBody>
                    <a:bodyPr/>
                    <a:lstStyle/>
                    <a:p>
                      <a:pPr algn="l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0">
                          <a:solidFill>
                            <a:srgbClr val="333333"/>
                          </a:solidFill>
                          <a:latin typeface="Arial"/>
                          <a:ea typeface="宋体"/>
                          <a:cs typeface="Times New Roman"/>
                        </a:rPr>
                        <a:t>Operating System:</a:t>
                      </a:r>
                      <a:endParaRPr lang="zh-CN" sz="20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47625" marR="47625" marT="38107" marB="38107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HPE Cray OS</a:t>
                      </a:r>
                      <a:endParaRPr lang="zh-CN" sz="1600" kern="0" dirty="0">
                        <a:solidFill>
                          <a:srgbClr val="333333"/>
                        </a:solidFill>
                        <a:latin typeface="Helvetica"/>
                        <a:ea typeface="宋体"/>
                        <a:cs typeface="Times New Roman"/>
                      </a:endParaRPr>
                    </a:p>
                  </a:txBody>
                  <a:tcPr marL="47625" marR="47625" marT="38107" marB="38107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4" name="图片 3">
            <a:extLst>
              <a:ext uri="{FF2B5EF4-FFF2-40B4-BE49-F238E27FC236}">
                <a16:creationId xmlns:a16="http://schemas.microsoft.com/office/drawing/2014/main" id="{AA0A94FA-24A8-4A61-84EF-D6BA2945E4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6" y="620688"/>
            <a:ext cx="6048672" cy="2754630"/>
          </a:xfrm>
          <a:prstGeom prst="rect">
            <a:avLst/>
          </a:prstGeom>
        </p:spPr>
      </p:pic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79A6F52-0BF7-8565-99A8-83F9BB75C2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393EC90-C0B9-4EA0-9B27-EF9C0E19C13B}" type="datetime1">
              <a:rPr lang="zh-CN" altLang="en-US" smtClean="0"/>
              <a:t>2025/9/3</a:t>
            </a:fld>
            <a:endParaRPr lang="en-US" altLang="zh-CN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5B586AE-2031-2A01-4EA5-9E2C0029D6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计算机体系结构</a:t>
            </a:r>
            <a:endParaRPr lang="en-US" altLang="zh-CN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68288D2-EA78-EF51-78DC-6A61A4A9C4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BCAC33D-D29A-48B3-BCD6-381D3D720D26}" type="slidenum">
              <a:rPr lang="zh-CN" altLang="en-US" smtClean="0"/>
              <a:pPr>
                <a:defRPr/>
              </a:pPr>
              <a:t>12</a:t>
            </a:fld>
            <a:endParaRPr lang="en-US" altLang="zh-CN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标题 1"/>
          <p:cNvSpPr>
            <a:spLocks noGrp="1"/>
          </p:cNvSpPr>
          <p:nvPr>
            <p:ph type="title"/>
          </p:nvPr>
        </p:nvSpPr>
        <p:spPr>
          <a:xfrm>
            <a:off x="428625" y="71438"/>
            <a:ext cx="8229600" cy="796925"/>
          </a:xfrm>
        </p:spPr>
        <p:txBody>
          <a:bodyPr/>
          <a:lstStyle/>
          <a:p>
            <a:r>
              <a:rPr lang="en-US" altLang="zh-CN" b="1"/>
              <a:t>Sunway TaihuLight</a:t>
            </a:r>
            <a:endParaRPr lang="zh-CN" altLang="en-US" b="1"/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7852501"/>
              </p:ext>
            </p:extLst>
          </p:nvPr>
        </p:nvGraphicFramePr>
        <p:xfrm>
          <a:off x="928688" y="3214688"/>
          <a:ext cx="7572375" cy="2622283"/>
        </p:xfrm>
        <a:graphic>
          <a:graphicData uri="http://schemas.openxmlformats.org/drawingml/2006/table">
            <a:tbl>
              <a:tblPr/>
              <a:tblGrid>
                <a:gridCol w="29904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819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3467">
                <a:tc>
                  <a:txBody>
                    <a:bodyPr/>
                    <a:lstStyle/>
                    <a:p>
                      <a:pPr algn="l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0" dirty="0">
                          <a:solidFill>
                            <a:srgbClr val="333333"/>
                          </a:solidFill>
                          <a:latin typeface="Arial"/>
                          <a:ea typeface="宋体"/>
                          <a:cs typeface="Times New Roman"/>
                        </a:rPr>
                        <a:t>Site:</a:t>
                      </a:r>
                      <a:endParaRPr lang="zh-CN" sz="2000" kern="100" dirty="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47625" marR="47625" marT="38110" marB="3811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800" u="none" strike="noStrike" dirty="0">
                          <a:solidFill>
                            <a:srgbClr val="8B8D8E"/>
                          </a:solidFill>
                          <a:effectLst/>
                          <a:hlinkClick r:id="rId2"/>
                        </a:rPr>
                        <a:t>National Supercomputing Center in Wuxi</a:t>
                      </a:r>
                      <a:endParaRPr lang="en-US" sz="1800" dirty="0">
                        <a:effectLst/>
                      </a:endParaRPr>
                    </a:p>
                  </a:txBody>
                  <a:tcPr marL="38100" marR="38100" marT="38102" marB="38102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6770">
                <a:tc>
                  <a:txBody>
                    <a:bodyPr/>
                    <a:lstStyle/>
                    <a:p>
                      <a:pPr algn="l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0">
                          <a:solidFill>
                            <a:srgbClr val="333333"/>
                          </a:solidFill>
                          <a:latin typeface="Arial"/>
                          <a:ea typeface="宋体"/>
                          <a:cs typeface="Times New Roman"/>
                        </a:rPr>
                        <a:t>Manufacturer:</a:t>
                      </a:r>
                      <a:endParaRPr lang="zh-CN" sz="20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47625" marR="47625" marT="38110" marB="3811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600" kern="0" dirty="0">
                          <a:solidFill>
                            <a:srgbClr val="333333"/>
                          </a:solidFill>
                          <a:latin typeface="Helvetica"/>
                          <a:ea typeface="宋体"/>
                          <a:cs typeface="Times New Roman"/>
                        </a:rPr>
                        <a:t>NRCPC</a:t>
                      </a:r>
                      <a:endParaRPr lang="zh-CN" sz="1600" kern="0" dirty="0">
                        <a:solidFill>
                          <a:srgbClr val="333333"/>
                        </a:solidFill>
                        <a:latin typeface="Helvetica"/>
                        <a:ea typeface="宋体"/>
                        <a:cs typeface="Times New Roman"/>
                      </a:endParaRPr>
                    </a:p>
                  </a:txBody>
                  <a:tcPr marL="47625" marR="47625" marT="38110" marB="3811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6770">
                <a:tc>
                  <a:txBody>
                    <a:bodyPr/>
                    <a:lstStyle/>
                    <a:p>
                      <a:pPr algn="l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0">
                          <a:solidFill>
                            <a:srgbClr val="333333"/>
                          </a:solidFill>
                          <a:latin typeface="Arial"/>
                          <a:ea typeface="宋体"/>
                          <a:cs typeface="Times New Roman"/>
                        </a:rPr>
                        <a:t>Cores:</a:t>
                      </a:r>
                      <a:endParaRPr lang="zh-CN" sz="20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47625" marR="47625" marT="38110" marB="3811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600" kern="0" dirty="0">
                          <a:solidFill>
                            <a:srgbClr val="333333"/>
                          </a:solidFill>
                          <a:latin typeface="Helvetica"/>
                          <a:ea typeface="宋体"/>
                          <a:cs typeface="Times New Roman"/>
                        </a:rPr>
                        <a:t>10, 649, 600</a:t>
                      </a:r>
                      <a:endParaRPr lang="zh-CN" sz="1600" kern="0" dirty="0">
                        <a:solidFill>
                          <a:srgbClr val="333333"/>
                        </a:solidFill>
                        <a:latin typeface="Helvetica"/>
                        <a:ea typeface="宋体"/>
                        <a:cs typeface="Times New Roman"/>
                      </a:endParaRPr>
                    </a:p>
                  </a:txBody>
                  <a:tcPr marL="47625" marR="47625" marT="38110" marB="3811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6770">
                <a:tc>
                  <a:txBody>
                    <a:bodyPr/>
                    <a:lstStyle/>
                    <a:p>
                      <a:pPr algn="l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0">
                          <a:solidFill>
                            <a:srgbClr val="333333"/>
                          </a:solidFill>
                          <a:latin typeface="Arial"/>
                          <a:ea typeface="宋体"/>
                          <a:cs typeface="Times New Roman"/>
                        </a:rPr>
                        <a:t>Linpack Performance (Rmax)</a:t>
                      </a:r>
                      <a:endParaRPr lang="zh-CN" sz="20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47625" marR="47625" marT="38110" marB="3811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600" kern="0" dirty="0">
                          <a:solidFill>
                            <a:srgbClr val="333333"/>
                          </a:solidFill>
                          <a:latin typeface="Helvetica"/>
                          <a:ea typeface="宋体"/>
                          <a:cs typeface="Times New Roman"/>
                        </a:rPr>
                        <a:t>93,014.6</a:t>
                      </a:r>
                      <a:r>
                        <a:rPr lang="en-US" sz="1600" kern="0" dirty="0">
                          <a:solidFill>
                            <a:srgbClr val="333333"/>
                          </a:solidFill>
                          <a:latin typeface="Helvetica"/>
                          <a:ea typeface="宋体"/>
                          <a:cs typeface="Times New Roman"/>
                        </a:rPr>
                        <a:t> </a:t>
                      </a:r>
                      <a:r>
                        <a:rPr lang="en-US" sz="1600" kern="0" dirty="0" err="1">
                          <a:solidFill>
                            <a:srgbClr val="333333"/>
                          </a:solidFill>
                          <a:latin typeface="Helvetica"/>
                          <a:ea typeface="宋体"/>
                          <a:cs typeface="Times New Roman"/>
                        </a:rPr>
                        <a:t>TFlop</a:t>
                      </a:r>
                      <a:r>
                        <a:rPr lang="en-US" sz="1600" kern="0" dirty="0">
                          <a:solidFill>
                            <a:srgbClr val="333333"/>
                          </a:solidFill>
                          <a:latin typeface="Helvetica"/>
                          <a:ea typeface="宋体"/>
                          <a:cs typeface="Times New Roman"/>
                        </a:rPr>
                        <a:t>/s</a:t>
                      </a:r>
                      <a:endParaRPr lang="zh-CN" sz="1600" kern="0" dirty="0">
                        <a:solidFill>
                          <a:srgbClr val="333333"/>
                        </a:solidFill>
                        <a:latin typeface="Helvetica"/>
                        <a:ea typeface="宋体"/>
                        <a:cs typeface="Times New Roman"/>
                      </a:endParaRPr>
                    </a:p>
                  </a:txBody>
                  <a:tcPr marL="47625" marR="47625" marT="38110" marB="3811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6770">
                <a:tc>
                  <a:txBody>
                    <a:bodyPr/>
                    <a:lstStyle/>
                    <a:p>
                      <a:pPr algn="l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0">
                          <a:solidFill>
                            <a:srgbClr val="333333"/>
                          </a:solidFill>
                          <a:latin typeface="Arial"/>
                          <a:ea typeface="宋体"/>
                          <a:cs typeface="Times New Roman"/>
                        </a:rPr>
                        <a:t>Theoretical Peak (Rpeak)</a:t>
                      </a:r>
                      <a:endParaRPr lang="zh-CN" sz="20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47625" marR="47625" marT="38110" marB="3811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600" kern="0" dirty="0">
                          <a:solidFill>
                            <a:srgbClr val="333333"/>
                          </a:solidFill>
                          <a:latin typeface="Helvetica"/>
                          <a:ea typeface="宋体"/>
                          <a:cs typeface="Times New Roman"/>
                        </a:rPr>
                        <a:t>125,436 </a:t>
                      </a:r>
                      <a:r>
                        <a:rPr lang="en-US" sz="1600" kern="0" dirty="0" err="1">
                          <a:solidFill>
                            <a:srgbClr val="333333"/>
                          </a:solidFill>
                          <a:latin typeface="Helvetica"/>
                          <a:ea typeface="宋体"/>
                          <a:cs typeface="Times New Roman"/>
                        </a:rPr>
                        <a:t>TFlop</a:t>
                      </a:r>
                      <a:r>
                        <a:rPr lang="en-US" sz="1600" kern="0" dirty="0">
                          <a:solidFill>
                            <a:srgbClr val="333333"/>
                          </a:solidFill>
                          <a:latin typeface="Helvetica"/>
                          <a:ea typeface="宋体"/>
                          <a:cs typeface="Times New Roman"/>
                        </a:rPr>
                        <a:t>/s</a:t>
                      </a:r>
                      <a:endParaRPr lang="zh-CN" sz="1600" kern="0" dirty="0">
                        <a:solidFill>
                          <a:srgbClr val="333333"/>
                        </a:solidFill>
                        <a:latin typeface="Helvetica"/>
                        <a:ea typeface="宋体"/>
                        <a:cs typeface="Times New Roman"/>
                      </a:endParaRPr>
                    </a:p>
                  </a:txBody>
                  <a:tcPr marL="47625" marR="47625" marT="38110" marB="3811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6770">
                <a:tc>
                  <a:txBody>
                    <a:bodyPr/>
                    <a:lstStyle/>
                    <a:p>
                      <a:pPr algn="l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0">
                          <a:solidFill>
                            <a:srgbClr val="333333"/>
                          </a:solidFill>
                          <a:latin typeface="Arial"/>
                          <a:ea typeface="宋体"/>
                          <a:cs typeface="Times New Roman"/>
                        </a:rPr>
                        <a:t>Power:</a:t>
                      </a:r>
                      <a:endParaRPr lang="zh-CN" sz="20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47625" marR="47625" marT="38110" marB="3811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600" kern="0" dirty="0">
                          <a:solidFill>
                            <a:srgbClr val="333333"/>
                          </a:solidFill>
                          <a:latin typeface="Helvetica"/>
                          <a:ea typeface="宋体"/>
                          <a:cs typeface="Times New Roman"/>
                        </a:rPr>
                        <a:t>15,371 </a:t>
                      </a:r>
                      <a:r>
                        <a:rPr lang="en-US" sz="1600" kern="0" dirty="0">
                          <a:solidFill>
                            <a:srgbClr val="333333"/>
                          </a:solidFill>
                          <a:latin typeface="Helvetica"/>
                          <a:ea typeface="宋体"/>
                          <a:cs typeface="Times New Roman"/>
                        </a:rPr>
                        <a:t>kW</a:t>
                      </a:r>
                      <a:endParaRPr lang="zh-CN" sz="1600" kern="0" dirty="0">
                        <a:solidFill>
                          <a:srgbClr val="333333"/>
                        </a:solidFill>
                        <a:latin typeface="Helvetica"/>
                        <a:ea typeface="宋体"/>
                        <a:cs typeface="Times New Roman"/>
                      </a:endParaRPr>
                    </a:p>
                  </a:txBody>
                  <a:tcPr marL="47625" marR="47625" marT="38110" marB="3811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6770">
                <a:tc>
                  <a:txBody>
                    <a:bodyPr/>
                    <a:lstStyle/>
                    <a:p>
                      <a:pPr algn="l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0">
                          <a:solidFill>
                            <a:srgbClr val="333333"/>
                          </a:solidFill>
                          <a:latin typeface="Arial"/>
                          <a:ea typeface="宋体"/>
                          <a:cs typeface="Times New Roman"/>
                        </a:rPr>
                        <a:t>Memory:</a:t>
                      </a:r>
                      <a:endParaRPr lang="zh-CN" sz="20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47625" marR="47625" marT="38110" marB="3811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600" kern="0" dirty="0">
                          <a:solidFill>
                            <a:srgbClr val="333333"/>
                          </a:solidFill>
                          <a:latin typeface="Helvetica"/>
                          <a:ea typeface="宋体"/>
                          <a:cs typeface="Times New Roman"/>
                        </a:rPr>
                        <a:t>1,310,720</a:t>
                      </a:r>
                      <a:r>
                        <a:rPr lang="en-US" sz="1600" kern="0" dirty="0">
                          <a:solidFill>
                            <a:srgbClr val="333333"/>
                          </a:solidFill>
                          <a:latin typeface="Helvetica"/>
                          <a:ea typeface="宋体"/>
                          <a:cs typeface="Times New Roman"/>
                        </a:rPr>
                        <a:t> GB</a:t>
                      </a:r>
                      <a:endParaRPr lang="zh-CN" sz="1600" kern="0" dirty="0">
                        <a:solidFill>
                          <a:srgbClr val="333333"/>
                        </a:solidFill>
                        <a:latin typeface="Helvetica"/>
                        <a:ea typeface="宋体"/>
                        <a:cs typeface="Times New Roman"/>
                      </a:endParaRPr>
                    </a:p>
                  </a:txBody>
                  <a:tcPr marL="47625" marR="47625" marT="38110" marB="3811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6770">
                <a:tc>
                  <a:txBody>
                    <a:bodyPr/>
                    <a:lstStyle/>
                    <a:p>
                      <a:pPr algn="l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0">
                          <a:solidFill>
                            <a:srgbClr val="333333"/>
                          </a:solidFill>
                          <a:latin typeface="Arial"/>
                          <a:ea typeface="宋体"/>
                          <a:cs typeface="Times New Roman"/>
                        </a:rPr>
                        <a:t>Interconnect:</a:t>
                      </a:r>
                      <a:endParaRPr lang="zh-CN" sz="20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47625" marR="47625" marT="38110" marB="3811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600" kern="0" dirty="0">
                          <a:solidFill>
                            <a:srgbClr val="333333"/>
                          </a:solidFill>
                          <a:latin typeface="Helvetica"/>
                          <a:ea typeface="宋体"/>
                          <a:cs typeface="Times New Roman"/>
                        </a:rPr>
                        <a:t>Sunway</a:t>
                      </a:r>
                      <a:endParaRPr lang="zh-CN" sz="1600" kern="0" dirty="0">
                        <a:solidFill>
                          <a:srgbClr val="333333"/>
                        </a:solidFill>
                        <a:latin typeface="Helvetica"/>
                        <a:ea typeface="宋体"/>
                        <a:cs typeface="Times New Roman"/>
                      </a:endParaRPr>
                    </a:p>
                  </a:txBody>
                  <a:tcPr marL="47625" marR="47625" marT="38110" marB="3811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6770">
                <a:tc>
                  <a:txBody>
                    <a:bodyPr/>
                    <a:lstStyle/>
                    <a:p>
                      <a:pPr algn="l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0" dirty="0">
                          <a:solidFill>
                            <a:srgbClr val="333333"/>
                          </a:solidFill>
                          <a:latin typeface="Arial"/>
                          <a:ea typeface="宋体"/>
                          <a:cs typeface="Times New Roman"/>
                        </a:rPr>
                        <a:t>Operating System:</a:t>
                      </a:r>
                      <a:endParaRPr lang="zh-CN" sz="2000" kern="100" dirty="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47625" marR="47625" marT="38110" marB="3811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600" kern="0" dirty="0">
                          <a:solidFill>
                            <a:srgbClr val="333333"/>
                          </a:solidFill>
                          <a:latin typeface="Helvetica"/>
                          <a:ea typeface="宋体"/>
                          <a:cs typeface="Times New Roman"/>
                        </a:rPr>
                        <a:t>Sunway </a:t>
                      </a:r>
                      <a:r>
                        <a:rPr lang="en-US" altLang="zh-CN" sz="1600" kern="0" dirty="0" err="1">
                          <a:solidFill>
                            <a:srgbClr val="333333"/>
                          </a:solidFill>
                          <a:latin typeface="Helvetica"/>
                          <a:ea typeface="宋体"/>
                          <a:cs typeface="Times New Roman"/>
                        </a:rPr>
                        <a:t>RaiseOS</a:t>
                      </a:r>
                      <a:r>
                        <a:rPr lang="en-US" altLang="zh-CN" sz="1600" kern="0" dirty="0">
                          <a:solidFill>
                            <a:srgbClr val="333333"/>
                          </a:solidFill>
                          <a:latin typeface="Helvetica"/>
                          <a:ea typeface="宋体"/>
                          <a:cs typeface="Times New Roman"/>
                        </a:rPr>
                        <a:t> 2.0.5</a:t>
                      </a:r>
                      <a:endParaRPr lang="zh-CN" sz="1600" kern="0" dirty="0">
                        <a:solidFill>
                          <a:srgbClr val="333333"/>
                        </a:solidFill>
                        <a:latin typeface="Helvetica"/>
                        <a:ea typeface="宋体"/>
                        <a:cs typeface="Times New Roman"/>
                      </a:endParaRPr>
                    </a:p>
                  </a:txBody>
                  <a:tcPr marL="47625" marR="47625" marT="38110" marB="3811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15392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4438" y="774700"/>
            <a:ext cx="3600450" cy="2373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日期占位符 1">
            <a:extLst>
              <a:ext uri="{FF2B5EF4-FFF2-40B4-BE49-F238E27FC236}">
                <a16:creationId xmlns:a16="http://schemas.microsoft.com/office/drawing/2014/main" id="{B0053CCD-477D-268C-DA7C-F7D055E066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D89F457-9DFF-4416-8E14-E4A91E7D6DF6}" type="datetime1">
              <a:rPr lang="zh-CN" altLang="en-US" smtClean="0"/>
              <a:t>2025/9/3</a:t>
            </a:fld>
            <a:endParaRPr lang="en-US" altLang="zh-CN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BF3FD247-F885-245A-D73F-8374465A9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计算机体系结构</a:t>
            </a:r>
            <a:endParaRPr lang="en-US" altLang="zh-CN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CB4E9CF-0AE7-4E9B-1D06-810D99927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BCAC33D-D29A-48B3-BCD6-381D3D720D26}" type="slidenum">
              <a:rPr lang="zh-CN" altLang="en-US" smtClean="0"/>
              <a:pPr>
                <a:defRPr/>
              </a:pPr>
              <a:t>13</a:t>
            </a:fld>
            <a:endParaRPr lang="en-US" altLang="zh-CN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7" name="Slide Number Placeholder 3">
            <a:extLst>
              <a:ext uri="{FF2B5EF4-FFF2-40B4-BE49-F238E27FC236}">
                <a16:creationId xmlns:a16="http://schemas.microsoft.com/office/drawing/2014/main" id="{8214C60F-2C02-E34F-B953-CC53C394B79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FF642FD-A838-3549-8C0D-2ECD2061A7C7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95588" name="TextBox 4">
            <a:extLst>
              <a:ext uri="{FF2B5EF4-FFF2-40B4-BE49-F238E27FC236}">
                <a16:creationId xmlns:a16="http://schemas.microsoft.com/office/drawing/2014/main" id="{4FD66ED8-DCF2-5443-8F3E-BF9C562FC0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535738"/>
            <a:ext cx="4648200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Source: http://datacentervoice.com/wp-content/uploads/2015/10/data-center.jpg</a:t>
            </a:r>
          </a:p>
        </p:txBody>
      </p:sp>
      <p:pic>
        <p:nvPicPr>
          <p:cNvPr id="195589" name="Picture 7" descr="data-center.jpg">
            <a:extLst>
              <a:ext uri="{FF2B5EF4-FFF2-40B4-BE49-F238E27FC236}">
                <a16:creationId xmlns:a16="http://schemas.microsoft.com/office/drawing/2014/main" id="{E922D185-A162-BC4E-A8FF-E1BCD2A11C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676400"/>
            <a:ext cx="6781800" cy="451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F66D0840-67DF-444F-A4D9-A0B08F3B37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altLang="en-US" dirty="0"/>
              <a:t>Different Platforms, Different Goals</a:t>
            </a:r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76D60AF-5BF0-6EE6-8E58-9C6D4C63C7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E6A8746-7962-48F0-A8B4-7074935D3187}" type="datetime1">
              <a:rPr lang="zh-CN" altLang="en-US" smtClean="0"/>
              <a:t>2025/9/3</a:t>
            </a:fld>
            <a:endParaRPr lang="en-US" altLang="zh-CN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8B26425-D6A4-4E89-1BD7-683386E6D6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计算机体系结构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031099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09" name="Title 1">
            <a:extLst>
              <a:ext uri="{FF2B5EF4-FFF2-40B4-BE49-F238E27FC236}">
                <a16:creationId xmlns:a16="http://schemas.microsoft.com/office/drawing/2014/main" id="{8B0A7CAE-8B38-EF49-B20F-4896B21A7FB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-27384"/>
            <a:ext cx="8229600" cy="1143000"/>
          </a:xfrm>
        </p:spPr>
        <p:txBody>
          <a:bodyPr/>
          <a:lstStyle/>
          <a:p>
            <a:r>
              <a:rPr lang="en-US" altLang="en-US" dirty="0"/>
              <a:t>Different Platforms, Different Goals</a:t>
            </a:r>
          </a:p>
        </p:txBody>
      </p:sp>
      <p:pic>
        <p:nvPicPr>
          <p:cNvPr id="196611" name="Picture 2" descr="drone-technology_1-1024x683.jpg">
            <a:extLst>
              <a:ext uri="{FF2B5EF4-FFF2-40B4-BE49-F238E27FC236}">
                <a16:creationId xmlns:a16="http://schemas.microsoft.com/office/drawing/2014/main" id="{E643F47C-D85A-7C47-8ABE-038A68B1B0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920750"/>
            <a:ext cx="8135937" cy="5427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06C6047-CE98-5F4E-9C4A-673FEBBD6F55}"/>
              </a:ext>
            </a:extLst>
          </p:cNvPr>
          <p:cNvSpPr txBox="1"/>
          <p:nvPr/>
        </p:nvSpPr>
        <p:spPr>
          <a:xfrm>
            <a:off x="1547813" y="6524625"/>
            <a:ext cx="3762375" cy="2476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Calibri"/>
              </a:rPr>
              <a:t>Source: https://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Calibri"/>
              </a:rPr>
              <a:t>iq.intel.com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Calibri"/>
              </a:rPr>
              <a:t>/5-awesome-uses-for-drone-technology/</a:t>
            </a:r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58BEED5-5304-D19C-E4BD-680B72B089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0737BA9-7E50-4A31-9DF9-2F4D530170CE}" type="datetime1">
              <a:rPr lang="zh-CN" altLang="en-US" smtClean="0"/>
              <a:t>2025/9/3</a:t>
            </a:fld>
            <a:endParaRPr lang="en-US" altLang="zh-CN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01E20FC8-9333-D12F-89B3-7B568D621D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计算机体系结构</a:t>
            </a:r>
            <a:endParaRPr lang="en-US" altLang="zh-CN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DBBADEF-EFF8-5AC8-69C2-E7CA0BA64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BCAC33D-D29A-48B3-BCD6-381D3D720D26}" type="slidenum">
              <a:rPr lang="zh-CN" altLang="en-US" smtClean="0"/>
              <a:pPr>
                <a:defRPr/>
              </a:pPr>
              <a:t>15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41466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3" name="Title 1">
            <a:extLst>
              <a:ext uri="{FF2B5EF4-FFF2-40B4-BE49-F238E27FC236}">
                <a16:creationId xmlns:a16="http://schemas.microsoft.com/office/drawing/2014/main" id="{22185C75-BA89-E443-9AD3-9EFF4C1CCA7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Different Platforms, Different Goals</a:t>
            </a:r>
          </a:p>
        </p:txBody>
      </p:sp>
      <p:pic>
        <p:nvPicPr>
          <p:cNvPr id="197634" name="Content Placeholder 4" descr="UK-Self-Driving-Cars.jpg">
            <a:extLst>
              <a:ext uri="{FF2B5EF4-FFF2-40B4-BE49-F238E27FC236}">
                <a16:creationId xmlns:a16="http://schemas.microsoft.com/office/drawing/2014/main" id="{E3487D91-2AA1-6842-9E90-4EF5F426ABD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73" r="3873"/>
          <a:stretch>
            <a:fillRect/>
          </a:stretch>
        </p:blipFill>
        <p:spPr/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F14010D-26F8-464A-8305-9306E0F45BA6}"/>
              </a:ext>
            </a:extLst>
          </p:cNvPr>
          <p:cNvSpPr txBox="1"/>
          <p:nvPr/>
        </p:nvSpPr>
        <p:spPr>
          <a:xfrm>
            <a:off x="457200" y="6473825"/>
            <a:ext cx="4721225" cy="2476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Calibri"/>
              </a:rPr>
              <a:t>Source: https://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Calibri"/>
              </a:rPr>
              <a:t>taxistartup.com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Calibri"/>
              </a:rPr>
              <a:t>/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Calibri"/>
              </a:rPr>
              <a:t>wp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Calibri"/>
              </a:rPr>
              <a:t>-content/uploads/2015/03/UK-Self-Driving-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Calibri"/>
              </a:rPr>
              <a:t>Cars.jpg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ＭＳ Ｐゴシック" panose="020B0600070205080204" pitchFamily="34" charset="-128"/>
              <a:cs typeface="Calibri"/>
            </a:endParaRPr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604B62D-4588-2131-4B11-8FFC08E1BF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6A05A40-19B5-48EE-9B52-1C0A30D3E73B}" type="datetime1">
              <a:rPr lang="zh-CN" altLang="en-US" smtClean="0"/>
              <a:t>2025/9/3</a:t>
            </a:fld>
            <a:endParaRPr lang="en-US" altLang="zh-CN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332D593-05E9-0317-77EE-393F45770A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计算机体系结构</a:t>
            </a:r>
            <a:endParaRPr lang="en-US" altLang="zh-CN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23167DD-AC55-374B-3E85-4E89C6740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BCAC33D-D29A-48B3-BCD6-381D3D720D26}" type="slidenum">
              <a:rPr lang="zh-CN" altLang="en-US" smtClean="0"/>
              <a:pPr>
                <a:defRPr/>
              </a:pPr>
              <a:t>16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328676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57" name="Title 1">
            <a:extLst>
              <a:ext uri="{FF2B5EF4-FFF2-40B4-BE49-F238E27FC236}">
                <a16:creationId xmlns:a16="http://schemas.microsoft.com/office/drawing/2014/main" id="{908016E5-2BA2-314B-A5B6-3691F567AFA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Different Platforms, Different Goals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8A18AA-58C6-D544-8201-D8A1750C6C72}"/>
              </a:ext>
            </a:extLst>
          </p:cNvPr>
          <p:cNvSpPr txBox="1"/>
          <p:nvPr/>
        </p:nvSpPr>
        <p:spPr>
          <a:xfrm>
            <a:off x="1476375" y="6494463"/>
            <a:ext cx="6711950" cy="2476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Calibri"/>
              </a:rPr>
              <a:t>Source: http://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Calibri"/>
              </a:rPr>
              <a:t>sm.pcmag.com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Calibri"/>
              </a:rPr>
              <a:t>/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Calibri"/>
              </a:rPr>
              <a:t>pcmag_uk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Calibri"/>
              </a:rPr>
              <a:t>/photo/g/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Calibri"/>
              </a:rPr>
              <a:t>google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Calibri"/>
              </a:rPr>
              <a:t>-self-driving-car-the-guts/google-self-driving-car-the-guts_dwx8.jpg</a:t>
            </a:r>
          </a:p>
        </p:txBody>
      </p:sp>
      <p:pic>
        <p:nvPicPr>
          <p:cNvPr id="198660" name="Picture 6" descr="google-self-driving-car-the-guts_dwx8.jpg">
            <a:extLst>
              <a:ext uri="{FF2B5EF4-FFF2-40B4-BE49-F238E27FC236}">
                <a16:creationId xmlns:a16="http://schemas.microsoft.com/office/drawing/2014/main" id="{4AD357DE-1673-964B-981B-D562C07748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0" y="1268413"/>
            <a:ext cx="6985000" cy="4660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0E675A9-7A7D-8C22-E72A-6D72447643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3963314-412E-42B8-AA58-7086992402A9}" type="datetime1">
              <a:rPr lang="zh-CN" altLang="en-US" smtClean="0"/>
              <a:t>2025/9/3</a:t>
            </a:fld>
            <a:endParaRPr lang="en-US" altLang="zh-CN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2FBC4975-5833-7815-3AE9-343377790B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计算机体系结构</a:t>
            </a:r>
            <a:endParaRPr lang="en-US" altLang="zh-CN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8A5722B-8E8C-6F90-AD66-FA9D553B55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BCAC33D-D29A-48B3-BCD6-381D3D720D26}" type="slidenum">
              <a:rPr lang="zh-CN" altLang="en-US" smtClean="0"/>
              <a:pPr>
                <a:defRPr/>
              </a:pPr>
              <a:t>17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436073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81" name="Title 1">
            <a:extLst>
              <a:ext uri="{FF2B5EF4-FFF2-40B4-BE49-F238E27FC236}">
                <a16:creationId xmlns:a16="http://schemas.microsoft.com/office/drawing/2014/main" id="{85DE7946-0FE0-8C4F-82E3-7FB498150F3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Different Platforms, Different Goals</a:t>
            </a:r>
          </a:p>
        </p:txBody>
      </p:sp>
      <p:sp>
        <p:nvSpPr>
          <p:cNvPr id="199683" name="TextBox 4">
            <a:extLst>
              <a:ext uri="{FF2B5EF4-FFF2-40B4-BE49-F238E27FC236}">
                <a16:creationId xmlns:a16="http://schemas.microsoft.com/office/drawing/2014/main" id="{C2844390-D7BC-1944-A93C-99177C547F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6625" y="6494463"/>
            <a:ext cx="5938838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Source: https://fossbytes.com/wp-content/uploads/2015/06/Supercomputer-TIANHE2-china.jpg</a:t>
            </a:r>
          </a:p>
        </p:txBody>
      </p:sp>
      <p:pic>
        <p:nvPicPr>
          <p:cNvPr id="199684" name="Picture 1" descr="Supercomputer-TIANHE2-china.jpg">
            <a:extLst>
              <a:ext uri="{FF2B5EF4-FFF2-40B4-BE49-F238E27FC236}">
                <a16:creationId xmlns:a16="http://schemas.microsoft.com/office/drawing/2014/main" id="{41EB839B-BA02-974F-ABAE-813A69885C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16013"/>
            <a:ext cx="9144000" cy="4976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日期占位符 1">
            <a:extLst>
              <a:ext uri="{FF2B5EF4-FFF2-40B4-BE49-F238E27FC236}">
                <a16:creationId xmlns:a16="http://schemas.microsoft.com/office/drawing/2014/main" id="{C13FD5FA-952F-124F-9070-942E9EE55B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4C0CD9D-1A8B-41F5-9DC0-7B341000E350}" type="datetime1">
              <a:rPr lang="zh-CN" altLang="en-US" smtClean="0"/>
              <a:t>2025/9/3</a:t>
            </a:fld>
            <a:endParaRPr lang="en-US" altLang="zh-CN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D9DC7553-396C-5F40-A813-571590F9C8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计算机体系结构</a:t>
            </a:r>
            <a:endParaRPr lang="en-US" altLang="zh-CN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850C28A-C91E-2C0D-BD3C-8E6374B3F1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BCAC33D-D29A-48B3-BCD6-381D3D720D26}" type="slidenum">
              <a:rPr lang="zh-CN" altLang="en-US" smtClean="0"/>
              <a:pPr>
                <a:defRPr/>
              </a:pPr>
              <a:t>18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466186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73060-BC94-304A-80BD-AA7FC1637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aramond" charset="0"/>
              </a:rPr>
              <a:t>Different Platforms, Different Goals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497D3F-C5E3-6242-9F23-D34C820C95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36DE37-D6A4-6D44-AF62-90BD097774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60899"/>
            <a:ext cx="9144000" cy="4935101"/>
          </a:xfrm>
          <a:prstGeom prst="rect">
            <a:avLst/>
          </a:prstGeom>
        </p:spPr>
      </p:pic>
      <p:sp>
        <p:nvSpPr>
          <p:cNvPr id="8" name="TextBox 4">
            <a:extLst>
              <a:ext uri="{FF2B5EF4-FFF2-40B4-BE49-F238E27FC236}">
                <a16:creationId xmlns:a16="http://schemas.microsoft.com/office/drawing/2014/main" id="{C2B9B102-FB86-7147-BC2E-22D53F22CF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51248" y="6495147"/>
            <a:ext cx="594015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  <a:t>Source: https://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  <a:t>www.itmagazine.ch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  <a:t>/artikel/72401/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  <a:t>Fugaku_Der_schnellste_Supercomputer_der_Welt.html</a:t>
            </a:r>
            <a:endParaRPr kumimoji="0" lang="de-CH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838E3DC-C749-FA1B-98E8-8D84E9C9A2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39D26FF-3C39-4F7E-9D68-0D61F10BF63E}" type="datetime1">
              <a:rPr lang="zh-CN" altLang="en-US" smtClean="0"/>
              <a:t>2025/9/3</a:t>
            </a:fld>
            <a:endParaRPr lang="en-US" altLang="zh-CN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16CF664-093B-013D-4D5F-ED4136C8D8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计算机体系结构</a:t>
            </a:r>
            <a:endParaRPr lang="en-US" altLang="zh-CN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587CBD3-6259-8570-67D0-24533BA8B8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BCAC33D-D29A-48B3-BCD6-381D3D720D26}" type="slidenum">
              <a:rPr lang="zh-CN" altLang="en-US" smtClean="0"/>
              <a:pPr>
                <a:defRPr/>
              </a:pPr>
              <a:t>19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443109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标题 1"/>
          <p:cNvSpPr>
            <a:spLocks noGrp="1"/>
          </p:cNvSpPr>
          <p:nvPr>
            <p:ph type="title"/>
          </p:nvPr>
        </p:nvSpPr>
        <p:spPr>
          <a:xfrm>
            <a:off x="685800" y="142875"/>
            <a:ext cx="7772400" cy="785813"/>
          </a:xfrm>
        </p:spPr>
        <p:txBody>
          <a:bodyPr/>
          <a:lstStyle/>
          <a:p>
            <a:pPr eaLnBrk="1" hangingPunct="1"/>
            <a:r>
              <a:rPr lang="zh-CN" altLang="en-US" b="1" dirty="0"/>
              <a:t>主讲教师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0062" y="1340768"/>
            <a:ext cx="8143875" cy="5214938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zh-CN" altLang="en-US" b="1" dirty="0">
                <a:latin typeface="黑体" pitchFamily="49" charset="-122"/>
                <a:ea typeface="黑体" pitchFamily="49" charset="-122"/>
              </a:rPr>
              <a:t>刘宏伟   计算机科学与技术研究所 </a:t>
            </a:r>
            <a:endParaRPr lang="en-US" altLang="zh-CN" b="1" dirty="0">
              <a:latin typeface="黑体" pitchFamily="49" charset="-122"/>
              <a:ea typeface="黑体" pitchFamily="49" charset="-122"/>
            </a:endParaRPr>
          </a:p>
          <a:p>
            <a:pPr lvl="1" eaLnBrk="1" hangingPunct="1">
              <a:buFont typeface="Arial" charset="0"/>
              <a:buChar char="–"/>
              <a:defRPr/>
            </a:pPr>
            <a:r>
              <a:rPr lang="zh-CN" altLang="en-US" b="1" dirty="0">
                <a:latin typeface="+mj-lt"/>
              </a:rPr>
              <a:t>研究方向：</a:t>
            </a:r>
            <a:endParaRPr lang="en-US" altLang="zh-CN" b="1" dirty="0">
              <a:latin typeface="+mj-lt"/>
            </a:endParaRPr>
          </a:p>
          <a:p>
            <a:pPr marL="1101600" lvl="1" eaLnBrk="1" hangingPunct="1">
              <a:buFont typeface="Wingdings" pitchFamily="2" charset="2"/>
              <a:buChar char="ü"/>
              <a:defRPr/>
            </a:pPr>
            <a:r>
              <a:rPr lang="zh-CN" altLang="en-US" b="1" dirty="0"/>
              <a:t>工业互联网与云计算</a:t>
            </a:r>
            <a:endParaRPr lang="en-US" altLang="zh-CN" b="1" dirty="0"/>
          </a:p>
          <a:p>
            <a:pPr marL="1101600" lvl="1" eaLnBrk="1" hangingPunct="1">
              <a:buFont typeface="Wingdings" pitchFamily="2" charset="2"/>
              <a:buChar char="ü"/>
              <a:defRPr/>
            </a:pPr>
            <a:r>
              <a:rPr lang="en-US" altLang="zh-CN" b="1" dirty="0"/>
              <a:t> </a:t>
            </a:r>
            <a:r>
              <a:rPr lang="zh-CN" altLang="en-US" b="1" dirty="0"/>
              <a:t>计算机体系结构</a:t>
            </a:r>
            <a:endParaRPr lang="en-US" altLang="zh-CN" b="1" dirty="0"/>
          </a:p>
          <a:p>
            <a:pPr marL="1101600" lvl="1" eaLnBrk="1" hangingPunct="1">
              <a:buFont typeface="Wingdings" pitchFamily="2" charset="2"/>
              <a:buChar char="ü"/>
              <a:defRPr/>
            </a:pPr>
            <a:r>
              <a:rPr lang="zh-CN" altLang="en-US" b="1" dirty="0"/>
              <a:t>系统容错性能评测工具</a:t>
            </a:r>
            <a:endParaRPr lang="en-US" altLang="zh-CN" b="1" dirty="0"/>
          </a:p>
          <a:p>
            <a:pPr marL="1101600" lvl="1" eaLnBrk="1" hangingPunct="1">
              <a:buFont typeface="Wingdings" pitchFamily="2" charset="2"/>
              <a:buChar char="ü"/>
              <a:defRPr/>
            </a:pPr>
            <a:r>
              <a:rPr lang="zh-CN" altLang="en-US" b="1" dirty="0"/>
              <a:t>软件可靠性工程</a:t>
            </a:r>
          </a:p>
          <a:p>
            <a:pPr lvl="1" eaLnBrk="1" fontAlgn="auto" hangingPunct="1">
              <a:spcAft>
                <a:spcPts val="0"/>
              </a:spcAft>
              <a:defRPr/>
            </a:pPr>
            <a:r>
              <a:rPr lang="zh-CN" altLang="en-US" b="1" dirty="0">
                <a:latin typeface="+mj-lt"/>
              </a:rPr>
              <a:t>联系方式：</a:t>
            </a:r>
            <a:r>
              <a:rPr lang="en-US" altLang="zh-CN" b="1" dirty="0">
                <a:latin typeface="+mj-lt"/>
              </a:rPr>
              <a:t>86413084</a:t>
            </a:r>
          </a:p>
          <a:p>
            <a:pPr lvl="1" eaLnBrk="1" fontAlgn="auto" hangingPunct="1">
              <a:spcAft>
                <a:spcPts val="0"/>
              </a:spcAft>
              <a:defRPr/>
            </a:pPr>
            <a:r>
              <a:rPr lang="en-US" altLang="zh-CN" b="1" dirty="0">
                <a:latin typeface="+mj-lt"/>
              </a:rPr>
              <a:t>Email: liuhw@hit.edu.cn</a:t>
            </a:r>
          </a:p>
          <a:p>
            <a:pPr lvl="1" eaLnBrk="1" fontAlgn="auto" hangingPunct="1">
              <a:spcAft>
                <a:spcPts val="0"/>
              </a:spcAft>
              <a:defRPr/>
            </a:pPr>
            <a:r>
              <a:rPr lang="zh-CN" altLang="en-US" b="1" dirty="0">
                <a:latin typeface="+mj-lt"/>
              </a:rPr>
              <a:t>办公室地址：图书馆</a:t>
            </a:r>
            <a:r>
              <a:rPr lang="en-US" altLang="zh-CN" b="1" dirty="0">
                <a:latin typeface="+mj-lt"/>
              </a:rPr>
              <a:t>211</a:t>
            </a:r>
            <a:r>
              <a:rPr lang="zh-CN" altLang="en-US" b="1" dirty="0">
                <a:latin typeface="+mj-lt"/>
              </a:rPr>
              <a:t>室</a:t>
            </a:r>
            <a:endParaRPr lang="en-US" altLang="zh-CN" b="1" dirty="0">
              <a:latin typeface="+mj-lt"/>
            </a:endParaRPr>
          </a:p>
          <a:p>
            <a:pPr eaLnBrk="1" fontAlgn="auto" hangingPunct="1">
              <a:spcAft>
                <a:spcPts val="0"/>
              </a:spcAft>
              <a:defRPr/>
            </a:pPr>
            <a:endParaRPr lang="zh-CN" altLang="en-US" b="1" dirty="0">
              <a:latin typeface="+mj-lt"/>
            </a:endParaRPr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6481C31-D5DB-68A1-25F0-D01025B252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5F4E241-3218-48AE-AB7A-34DAB9FD83B7}" type="datetime1">
              <a:rPr lang="zh-CN" altLang="en-US" smtClean="0"/>
              <a:t>2025/9/3</a:t>
            </a:fld>
            <a:endParaRPr lang="en-US" altLang="zh-CN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12DC68B-ED51-F96E-7B3F-CFE0139038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计算机体系结构</a:t>
            </a:r>
            <a:endParaRPr lang="en-US" altLang="zh-CN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86490B9-6CFA-1DBD-1BAE-2F3637631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BCAC33D-D29A-48B3-BCD6-381D3D720D26}" type="slidenum">
              <a:rPr lang="zh-CN" altLang="en-US" smtClean="0"/>
              <a:pPr>
                <a:defRPr/>
              </a:pPr>
              <a:t>2</a:t>
            </a:fld>
            <a:endParaRPr lang="en-US" altLang="zh-CN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1" name="Title 1">
            <a:extLst>
              <a:ext uri="{FF2B5EF4-FFF2-40B4-BE49-F238E27FC236}">
                <a16:creationId xmlns:a16="http://schemas.microsoft.com/office/drawing/2014/main" id="{C8B1A514-B65C-E44C-A9E7-33CFEC21CD0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-27384"/>
            <a:ext cx="8229600" cy="1143000"/>
          </a:xfrm>
        </p:spPr>
        <p:txBody>
          <a:bodyPr/>
          <a:lstStyle/>
          <a:p>
            <a:r>
              <a:rPr lang="en-US" altLang="en-US" sz="3600" dirty="0">
                <a:ea typeface="ＭＳ Ｐゴシック" panose="020B0600070205080204" pitchFamily="34" charset="-128"/>
              </a:rPr>
              <a:t>The Same Applies to Computing Systems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92B93DD0-76B9-49E5-8D58-A3EEB02761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7567" y="2956322"/>
            <a:ext cx="1214437" cy="157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3">
            <a:extLst>
              <a:ext uri="{FF2B5EF4-FFF2-40B4-BE49-F238E27FC236}">
                <a16:creationId xmlns:a16="http://schemas.microsoft.com/office/drawing/2014/main" id="{0AC92639-5A13-4042-A86F-F10CED9BC9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6129" y="4742259"/>
            <a:ext cx="1643063" cy="1379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3DD08094-5967-4CB6-B142-46A9605002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79" y="4885134"/>
            <a:ext cx="1331913" cy="157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5">
            <a:extLst>
              <a:ext uri="{FF2B5EF4-FFF2-40B4-BE49-F238E27FC236}">
                <a16:creationId xmlns:a16="http://schemas.microsoft.com/office/drawing/2014/main" id="{6E7FF21F-3326-413F-8426-B93D815BA4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79" y="1599009"/>
            <a:ext cx="774700" cy="1071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6">
            <a:extLst>
              <a:ext uri="{FF2B5EF4-FFF2-40B4-BE49-F238E27FC236}">
                <a16:creationId xmlns:a16="http://schemas.microsoft.com/office/drawing/2014/main" id="{A258D3BA-4501-4805-8CE5-5539693A91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692" y="3527822"/>
            <a:ext cx="714375" cy="71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图片 8" descr="1600547_IBMSystemz10mainframe.jpg">
            <a:extLst>
              <a:ext uri="{FF2B5EF4-FFF2-40B4-BE49-F238E27FC236}">
                <a16:creationId xmlns:a16="http://schemas.microsoft.com/office/drawing/2014/main" id="{646D81BD-B2E7-4397-8A46-DE570B7E5E1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879" y="4313634"/>
            <a:ext cx="1881188" cy="257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图片 6" descr="天河一号.jpg">
            <a:extLst>
              <a:ext uri="{FF2B5EF4-FFF2-40B4-BE49-F238E27FC236}">
                <a16:creationId xmlns:a16="http://schemas.microsoft.com/office/drawing/2014/main" id="{B16638D0-769A-4E73-9A8B-6B2A03AF67F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8129" y="1884759"/>
            <a:ext cx="3000375" cy="2401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图片 10" descr="n_5539805467138.jpg">
            <a:extLst>
              <a:ext uri="{FF2B5EF4-FFF2-40B4-BE49-F238E27FC236}">
                <a16:creationId xmlns:a16="http://schemas.microsoft.com/office/drawing/2014/main" id="{35C46E7D-1F08-4E60-8A7B-B86835B2DB53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0629" y="3170634"/>
            <a:ext cx="2095500" cy="157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日期占位符 1">
            <a:extLst>
              <a:ext uri="{FF2B5EF4-FFF2-40B4-BE49-F238E27FC236}">
                <a16:creationId xmlns:a16="http://schemas.microsoft.com/office/drawing/2014/main" id="{F0170BC7-7D7C-3869-2ED2-B62D8D72E9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74E6A0C-FB8E-4B20-8A60-735EA80CAB21}" type="datetime1">
              <a:rPr lang="zh-CN" altLang="en-US" smtClean="0"/>
              <a:t>2025/9/3</a:t>
            </a:fld>
            <a:endParaRPr lang="en-US" altLang="zh-CN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146B9A77-84EE-82E8-FAC1-6CBA83CB12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计算机体系结构</a:t>
            </a:r>
            <a:endParaRPr lang="en-US" altLang="zh-CN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B16CAC4-1D0B-11AE-4095-7D745A1DC9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BCAC33D-D29A-48B3-BCD6-381D3D720D26}" type="slidenum">
              <a:rPr lang="zh-CN" altLang="en-US" smtClean="0"/>
              <a:pPr>
                <a:defRPr/>
              </a:pPr>
              <a:t>20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89356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37" name="Title 1">
            <a:extLst>
              <a:ext uri="{FF2B5EF4-FFF2-40B4-BE49-F238E27FC236}">
                <a16:creationId xmlns:a16="http://schemas.microsoft.com/office/drawing/2014/main" id="{27632F59-F019-1844-B36E-99D83B733E2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4025" y="38100"/>
            <a:ext cx="8229600" cy="1143000"/>
          </a:xfrm>
        </p:spPr>
        <p:txBody>
          <a:bodyPr/>
          <a:lstStyle/>
          <a:p>
            <a:r>
              <a:rPr lang="en-US" altLang="en-US" sz="4000" dirty="0">
                <a:ea typeface="ＭＳ Ｐゴシック" panose="020B0600070205080204" pitchFamily="34" charset="-128"/>
              </a:rPr>
              <a:t>The Same Applies to Processor Chips </a:t>
            </a:r>
          </a:p>
        </p:txBody>
      </p:sp>
      <p:sp>
        <p:nvSpPr>
          <p:cNvPr id="193538" name="Content Placeholder 2">
            <a:extLst>
              <a:ext uri="{FF2B5EF4-FFF2-40B4-BE49-F238E27FC236}">
                <a16:creationId xmlns:a16="http://schemas.microsoft.com/office/drawing/2014/main" id="{A323B2D0-0707-984B-AB4A-637D1743432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28600" y="1052513"/>
            <a:ext cx="8807896" cy="5195887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There are </a:t>
            </a:r>
            <a:r>
              <a:rPr lang="en-US" altLang="en-US" dirty="0">
                <a:solidFill>
                  <a:srgbClr val="0000FF"/>
                </a:solidFill>
                <a:ea typeface="ＭＳ Ｐゴシック" panose="020B0600070205080204" pitchFamily="34" charset="-128"/>
              </a:rPr>
              <a:t>basic building blocks</a:t>
            </a:r>
            <a:r>
              <a:rPr lang="en-US" altLang="en-US" dirty="0">
                <a:ea typeface="ＭＳ Ｐゴシック" panose="020B0600070205080204" pitchFamily="34" charset="-128"/>
              </a:rPr>
              <a:t> and </a:t>
            </a:r>
            <a:r>
              <a:rPr lang="en-US" altLang="en-US" dirty="0">
                <a:solidFill>
                  <a:srgbClr val="0000FF"/>
                </a:solidFill>
                <a:ea typeface="ＭＳ Ｐゴシック" panose="020B0600070205080204" pitchFamily="34" charset="-128"/>
              </a:rPr>
              <a:t>design principles</a:t>
            </a:r>
          </a:p>
        </p:txBody>
      </p:sp>
      <p:grpSp>
        <p:nvGrpSpPr>
          <p:cNvPr id="193540" name="Group 40">
            <a:extLst>
              <a:ext uri="{FF2B5EF4-FFF2-40B4-BE49-F238E27FC236}">
                <a16:creationId xmlns:a16="http://schemas.microsoft.com/office/drawing/2014/main" id="{7C996A4A-24BF-E847-B5A3-D1E8D5BB3C05}"/>
              </a:ext>
            </a:extLst>
          </p:cNvPr>
          <p:cNvGrpSpPr>
            <a:grpSpLocks/>
          </p:cNvGrpSpPr>
          <p:nvPr/>
        </p:nvGrpSpPr>
        <p:grpSpPr bwMode="auto">
          <a:xfrm>
            <a:off x="4953000" y="2235200"/>
            <a:ext cx="1847850" cy="1808163"/>
            <a:chOff x="3647468" y="1676931"/>
            <a:chExt cx="1848260" cy="1808173"/>
          </a:xfrm>
        </p:grpSpPr>
        <p:pic>
          <p:nvPicPr>
            <p:cNvPr id="193561" name="Picture 33" descr="cell-diephoto.jpg">
              <a:extLst>
                <a:ext uri="{FF2B5EF4-FFF2-40B4-BE49-F238E27FC236}">
                  <a16:creationId xmlns:a16="http://schemas.microsoft.com/office/drawing/2014/main" id="{ABEE6AAB-E9FA-F149-BD89-7EF2C71AAB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34" t="10641" r="5714" b="11047"/>
            <a:stretch>
              <a:fillRect/>
            </a:stretch>
          </p:blipFill>
          <p:spPr bwMode="auto">
            <a:xfrm>
              <a:off x="3647468" y="1676931"/>
              <a:ext cx="1848260" cy="11887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3562" name="TextBox 8">
              <a:extLst>
                <a:ext uri="{FF2B5EF4-FFF2-40B4-BE49-F238E27FC236}">
                  <a16:creationId xmlns:a16="http://schemas.microsoft.com/office/drawing/2014/main" id="{19EF2FC7-808A-BD4A-A8AA-C33140319FF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47468" y="2869681"/>
              <a:ext cx="1274990" cy="6154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defRPr sz="2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defRPr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+mn-cs"/>
                </a:rPr>
                <a:t>IBM Cell BE</a:t>
              </a:r>
              <a:br>
                <a:rPr kumimoji="0" lang="en-US" altLang="zh-CN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+mn-cs"/>
                </a:rPr>
              </a:br>
              <a:r>
                <a:rPr kumimoji="0" lang="en-US" altLang="zh-CN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+mn-cs"/>
                </a:rPr>
                <a:t>8+1 cores</a:t>
              </a:r>
            </a:p>
          </p:txBody>
        </p:sp>
      </p:grpSp>
      <p:grpSp>
        <p:nvGrpSpPr>
          <p:cNvPr id="193541" name="Group 39">
            <a:extLst>
              <a:ext uri="{FF2B5EF4-FFF2-40B4-BE49-F238E27FC236}">
                <a16:creationId xmlns:a16="http://schemas.microsoft.com/office/drawing/2014/main" id="{252AA93E-0263-FB49-A531-F66AC7D6394B}"/>
              </a:ext>
            </a:extLst>
          </p:cNvPr>
          <p:cNvGrpSpPr>
            <a:grpSpLocks/>
          </p:cNvGrpSpPr>
          <p:nvPr/>
        </p:nvGrpSpPr>
        <p:grpSpPr bwMode="auto">
          <a:xfrm>
            <a:off x="2362200" y="2235200"/>
            <a:ext cx="2206625" cy="1806575"/>
            <a:chOff x="2223822" y="1484985"/>
            <a:chExt cx="2206183" cy="1806217"/>
          </a:xfrm>
        </p:grpSpPr>
        <p:sp>
          <p:nvSpPr>
            <p:cNvPr id="193559" name="TextBox 36">
              <a:extLst>
                <a:ext uri="{FF2B5EF4-FFF2-40B4-BE49-F238E27FC236}">
                  <a16:creationId xmlns:a16="http://schemas.microsoft.com/office/drawing/2014/main" id="{42944E55-1134-474B-9154-BB9B61A5AD4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23822" y="2675824"/>
              <a:ext cx="1315796" cy="6153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defRPr sz="2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defRPr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+mn-cs"/>
                </a:rPr>
                <a:t>Intel Core i7</a:t>
              </a:r>
              <a:b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+mn-cs"/>
                </a:rPr>
              </a:b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+mn-cs"/>
                </a:rPr>
                <a:t>6 cores</a:t>
              </a:r>
              <a:endPara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pic>
          <p:nvPicPr>
            <p:cNvPr id="193560" name="Picture 30" descr="3177_01.png">
              <a:extLst>
                <a:ext uri="{FF2B5EF4-FFF2-40B4-BE49-F238E27FC236}">
                  <a16:creationId xmlns:a16="http://schemas.microsoft.com/office/drawing/2014/main" id="{023C3E7B-C46F-EC41-B717-5128CBCC1F6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78" t="22220" r="3780" b="12109"/>
            <a:stretch>
              <a:fillRect/>
            </a:stretch>
          </p:blipFill>
          <p:spPr bwMode="auto">
            <a:xfrm>
              <a:off x="2223822" y="1484985"/>
              <a:ext cx="2206183" cy="11887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93543" name="Group 38">
            <a:extLst>
              <a:ext uri="{FF2B5EF4-FFF2-40B4-BE49-F238E27FC236}">
                <a16:creationId xmlns:a16="http://schemas.microsoft.com/office/drawing/2014/main" id="{382BCBF2-96D4-B64C-9A85-FEF45A04DED2}"/>
              </a:ext>
            </a:extLst>
          </p:cNvPr>
          <p:cNvGrpSpPr>
            <a:grpSpLocks/>
          </p:cNvGrpSpPr>
          <p:nvPr/>
        </p:nvGrpSpPr>
        <p:grpSpPr bwMode="auto">
          <a:xfrm>
            <a:off x="7162800" y="2235200"/>
            <a:ext cx="1538288" cy="1811338"/>
            <a:chOff x="241300" y="4189413"/>
            <a:chExt cx="1538944" cy="1811568"/>
          </a:xfrm>
        </p:grpSpPr>
        <p:pic>
          <p:nvPicPr>
            <p:cNvPr id="193555" name="Picture 2" descr="C:\franzf\talks\invited\dagstuhl-2010\material\6686259_img.jpg">
              <a:extLst>
                <a:ext uri="{FF2B5EF4-FFF2-40B4-BE49-F238E27FC236}">
                  <a16:creationId xmlns:a16="http://schemas.microsoft.com/office/drawing/2014/main" id="{62EB6AB7-1E12-354D-85B9-09D53C0CCA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739"/>
            <a:stretch>
              <a:fillRect/>
            </a:stretch>
          </p:blipFill>
          <p:spPr bwMode="auto">
            <a:xfrm>
              <a:off x="292100" y="4189413"/>
              <a:ext cx="1488144" cy="11887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3556" name="TextBox 8">
              <a:extLst>
                <a:ext uri="{FF2B5EF4-FFF2-40B4-BE49-F238E27FC236}">
                  <a16:creationId xmlns:a16="http://schemas.microsoft.com/office/drawing/2014/main" id="{4AFD6BEA-2BF6-444D-83CF-74AD41761D2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1300" y="5385428"/>
              <a:ext cx="1447932" cy="6155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defRPr sz="2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defRPr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+mn-cs"/>
                </a:rPr>
                <a:t>IBM POWER7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+mn-cs"/>
                </a:rPr>
                <a:t>8 cores</a:t>
              </a:r>
            </a:p>
          </p:txBody>
        </p:sp>
      </p:grpSp>
      <p:grpSp>
        <p:nvGrpSpPr>
          <p:cNvPr id="193544" name="Group 44">
            <a:extLst>
              <a:ext uri="{FF2B5EF4-FFF2-40B4-BE49-F238E27FC236}">
                <a16:creationId xmlns:a16="http://schemas.microsoft.com/office/drawing/2014/main" id="{BCE3656C-1800-0C41-A0CE-059D015395D9}"/>
              </a:ext>
            </a:extLst>
          </p:cNvPr>
          <p:cNvGrpSpPr>
            <a:grpSpLocks/>
          </p:cNvGrpSpPr>
          <p:nvPr/>
        </p:nvGrpSpPr>
        <p:grpSpPr bwMode="auto">
          <a:xfrm>
            <a:off x="4953000" y="4318000"/>
            <a:ext cx="1879600" cy="1789113"/>
            <a:chOff x="3809208" y="4471194"/>
            <a:chExt cx="1879641" cy="1789346"/>
          </a:xfrm>
        </p:grpSpPr>
        <p:sp>
          <p:nvSpPr>
            <p:cNvPr id="193553" name="TextBox 8">
              <a:extLst>
                <a:ext uri="{FF2B5EF4-FFF2-40B4-BE49-F238E27FC236}">
                  <a16:creationId xmlns:a16="http://schemas.microsoft.com/office/drawing/2014/main" id="{4A4E29F4-8C17-5D4D-A85A-1736D1718AA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09208" y="5644987"/>
              <a:ext cx="1879641" cy="6155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defRPr sz="2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defRPr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+mn-cs"/>
                </a:rPr>
                <a:t>Intel SCC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+mn-cs"/>
                </a:rPr>
                <a:t>48 cores, networked</a:t>
              </a:r>
            </a:p>
          </p:txBody>
        </p:sp>
        <p:pic>
          <p:nvPicPr>
            <p:cNvPr id="193554" name="Picture 5" descr="C:\Daten\talks\invited\ferc2010\material\scc.jpg">
              <a:extLst>
                <a:ext uri="{FF2B5EF4-FFF2-40B4-BE49-F238E27FC236}">
                  <a16:creationId xmlns:a16="http://schemas.microsoft.com/office/drawing/2014/main" id="{6A433830-0627-8A4D-8C14-58125BF4ED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25081" y="4471194"/>
              <a:ext cx="1465517" cy="11887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93545" name="Group 47">
            <a:extLst>
              <a:ext uri="{FF2B5EF4-FFF2-40B4-BE49-F238E27FC236}">
                <a16:creationId xmlns:a16="http://schemas.microsoft.com/office/drawing/2014/main" id="{4D7F1D99-62F9-6A4F-800A-3F682470AA4E}"/>
              </a:ext>
            </a:extLst>
          </p:cNvPr>
          <p:cNvGrpSpPr>
            <a:grpSpLocks/>
          </p:cNvGrpSpPr>
          <p:nvPr/>
        </p:nvGrpSpPr>
        <p:grpSpPr bwMode="auto">
          <a:xfrm>
            <a:off x="3276600" y="4318000"/>
            <a:ext cx="1363663" cy="1800225"/>
            <a:chOff x="5252245" y="4774407"/>
            <a:chExt cx="1363286" cy="1800456"/>
          </a:xfrm>
        </p:grpSpPr>
        <p:sp>
          <p:nvSpPr>
            <p:cNvPr id="193551" name="TextBox 8">
              <a:extLst>
                <a:ext uri="{FF2B5EF4-FFF2-40B4-BE49-F238E27FC236}">
                  <a16:creationId xmlns:a16="http://schemas.microsoft.com/office/drawing/2014/main" id="{E1F9BC3F-8C96-5640-B5B4-DE27A51695A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52245" y="5959310"/>
              <a:ext cx="1363286" cy="6155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defRPr sz="2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defRPr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+mn-cs"/>
                </a:rPr>
                <a:t>Nvidia Fermi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+mn-cs"/>
                </a:rPr>
                <a:t>448 “cores”</a:t>
              </a:r>
            </a:p>
          </p:txBody>
        </p:sp>
        <p:pic>
          <p:nvPicPr>
            <p:cNvPr id="193552" name="Picture 6" descr="C:\Daten\talks\invited\ferc2010\material\Fermi_Die_FINAL.png">
              <a:extLst>
                <a:ext uri="{FF2B5EF4-FFF2-40B4-BE49-F238E27FC236}">
                  <a16:creationId xmlns:a16="http://schemas.microsoft.com/office/drawing/2014/main" id="{11B814CB-EB2E-904D-9397-84A75453412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64944" y="4774407"/>
              <a:ext cx="1201936" cy="11887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93546" name="Group 78">
            <a:extLst>
              <a:ext uri="{FF2B5EF4-FFF2-40B4-BE49-F238E27FC236}">
                <a16:creationId xmlns:a16="http://schemas.microsoft.com/office/drawing/2014/main" id="{608B075A-F932-964D-91C5-893116F413A1}"/>
              </a:ext>
            </a:extLst>
          </p:cNvPr>
          <p:cNvGrpSpPr>
            <a:grpSpLocks/>
          </p:cNvGrpSpPr>
          <p:nvPr/>
        </p:nvGrpSpPr>
        <p:grpSpPr bwMode="auto">
          <a:xfrm>
            <a:off x="304800" y="2235200"/>
            <a:ext cx="1676400" cy="2139950"/>
            <a:chOff x="533400" y="1371600"/>
            <a:chExt cx="1676399" cy="2139553"/>
          </a:xfrm>
        </p:grpSpPr>
        <p:pic>
          <p:nvPicPr>
            <p:cNvPr id="193549" name="Content Placeholder 6" descr="barcelona-die-photo-color.jpg">
              <a:extLst>
                <a:ext uri="{FF2B5EF4-FFF2-40B4-BE49-F238E27FC236}">
                  <a16:creationId xmlns:a16="http://schemas.microsoft.com/office/drawing/2014/main" id="{BFDA4F9C-C452-104F-B7D1-38B1CEAA75B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600" y="1371600"/>
              <a:ext cx="1600199" cy="15606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3550" name="TextBox 8">
              <a:extLst>
                <a:ext uri="{FF2B5EF4-FFF2-40B4-BE49-F238E27FC236}">
                  <a16:creationId xmlns:a16="http://schemas.microsoft.com/office/drawing/2014/main" id="{384C56FD-6594-D445-B1BF-4D7E674F119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3400" y="2895600"/>
              <a:ext cx="1642021" cy="6155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defRPr sz="2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defRPr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+mn-cs"/>
                </a:rPr>
                <a:t>AMD Barcelona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+mn-cs"/>
                </a:rPr>
                <a:t>4 cores</a:t>
              </a:r>
            </a:p>
          </p:txBody>
        </p:sp>
      </p:grpSp>
      <p:pic>
        <p:nvPicPr>
          <p:cNvPr id="193547" name="Picture 80">
            <a:extLst>
              <a:ext uri="{FF2B5EF4-FFF2-40B4-BE49-F238E27FC236}">
                <a16:creationId xmlns:a16="http://schemas.microsoft.com/office/drawing/2014/main" id="{7CC7A56C-6FA4-7A46-A11B-02BEEA58E3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4318000"/>
            <a:ext cx="2209800" cy="1463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3548" name="TextBox 8">
            <a:extLst>
              <a:ext uri="{FF2B5EF4-FFF2-40B4-BE49-F238E27FC236}">
                <a16:creationId xmlns:a16="http://schemas.microsoft.com/office/drawing/2014/main" id="{E7D22310-CB79-2146-ACD0-0B01FC057D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5740400"/>
            <a:ext cx="1468438" cy="61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Sun Niagara II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8 cores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6F49263-DD26-4841-A3AF-6A5D5E2D8FD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83424" y="4285835"/>
            <a:ext cx="1600201" cy="1387897"/>
          </a:xfrm>
          <a:prstGeom prst="rect">
            <a:avLst/>
          </a:prstGeom>
        </p:spPr>
      </p:pic>
      <p:sp>
        <p:nvSpPr>
          <p:cNvPr id="29" name="TextBox 8">
            <a:extLst>
              <a:ext uri="{FF2B5EF4-FFF2-40B4-BE49-F238E27FC236}">
                <a16:creationId xmlns:a16="http://schemas.microsoft.com/office/drawing/2014/main" id="{5CD8F2B0-0D0D-48DD-9BB2-8E246024D2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95473" y="5799376"/>
            <a:ext cx="1879600" cy="6154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Phytium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FT-2000+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64 cores, networked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2D6C5B0-411C-B3F4-F191-29482FC00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02BB595-8F87-4C1C-8077-3865C2773BEF}" type="datetime1">
              <a:rPr lang="zh-CN" altLang="en-US" smtClean="0"/>
              <a:t>2025/9/3</a:t>
            </a:fld>
            <a:endParaRPr lang="en-US" altLang="zh-CN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45F6DC6-5C4C-FB22-105A-F00FDD43C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计算机体系结构</a:t>
            </a:r>
            <a:endParaRPr lang="en-US" altLang="zh-CN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D89FF09-15DC-5985-5B3E-EDBB92C27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BCAC33D-D29A-48B3-BCD6-381D3D720D26}" type="slidenum">
              <a:rPr lang="zh-CN" altLang="en-US" smtClean="0"/>
              <a:pPr>
                <a:defRPr/>
              </a:pPr>
              <a:t>21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785790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729" name="Title 1">
            <a:extLst>
              <a:ext uri="{FF2B5EF4-FFF2-40B4-BE49-F238E27FC236}">
                <a16:creationId xmlns:a16="http://schemas.microsoft.com/office/drawing/2014/main" id="{B75F8569-0658-7A41-A281-39DE616B8DE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Basic Building Blocks</a:t>
            </a:r>
          </a:p>
        </p:txBody>
      </p:sp>
      <p:sp>
        <p:nvSpPr>
          <p:cNvPr id="201730" name="Content Placeholder 2">
            <a:extLst>
              <a:ext uri="{FF2B5EF4-FFF2-40B4-BE49-F238E27FC236}">
                <a16:creationId xmlns:a16="http://schemas.microsoft.com/office/drawing/2014/main" id="{9A763D9E-3DF1-D948-99A3-981A677E5B59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r>
              <a:rPr lang="en-US" altLang="en-US" sz="2400" dirty="0">
                <a:ea typeface="ＭＳ Ｐゴシック" panose="020B0600070205080204" pitchFamily="34" charset="-128"/>
              </a:rPr>
              <a:t>Electrons</a:t>
            </a:r>
          </a:p>
          <a:p>
            <a:r>
              <a:rPr lang="en-US" altLang="en-US" sz="2400" dirty="0">
                <a:ea typeface="ＭＳ Ｐゴシック" panose="020B0600070205080204" pitchFamily="34" charset="-128"/>
              </a:rPr>
              <a:t>Transistors</a:t>
            </a:r>
          </a:p>
          <a:p>
            <a:r>
              <a:rPr lang="en-US" altLang="en-US" sz="2400" dirty="0">
                <a:ea typeface="ＭＳ Ｐゴシック" panose="020B0600070205080204" pitchFamily="34" charset="-128"/>
              </a:rPr>
              <a:t>Logic Gates</a:t>
            </a:r>
          </a:p>
          <a:p>
            <a:r>
              <a:rPr lang="en-US" altLang="en-US" sz="2400" dirty="0">
                <a:ea typeface="ＭＳ Ｐゴシック" panose="020B0600070205080204" pitchFamily="34" charset="-128"/>
              </a:rPr>
              <a:t>Combinational Logic Circuits</a:t>
            </a:r>
          </a:p>
          <a:p>
            <a:r>
              <a:rPr lang="en-US" altLang="en-US" sz="2400" dirty="0">
                <a:ea typeface="ＭＳ Ｐゴシック" panose="020B0600070205080204" pitchFamily="34" charset="-128"/>
              </a:rPr>
              <a:t>Sequential Logic Circuits</a:t>
            </a:r>
          </a:p>
          <a:p>
            <a:pPr lvl="1"/>
            <a:r>
              <a:rPr lang="en-US" altLang="en-US" sz="2400" dirty="0">
                <a:ea typeface="ＭＳ Ｐゴシック" panose="020B0600070205080204" pitchFamily="34" charset="-128"/>
              </a:rPr>
              <a:t>Storage Elements and Memory</a:t>
            </a:r>
          </a:p>
          <a:p>
            <a:r>
              <a:rPr lang="is-IS" altLang="en-US" sz="2400" dirty="0">
                <a:ea typeface="ＭＳ Ｐゴシック" panose="020B0600070205080204" pitchFamily="34" charset="-128"/>
              </a:rPr>
              <a:t>…</a:t>
            </a:r>
          </a:p>
          <a:p>
            <a:r>
              <a:rPr lang="is-IS" altLang="en-US" sz="2400" dirty="0">
                <a:ea typeface="ＭＳ Ｐゴシック" panose="020B0600070205080204" pitchFamily="34" charset="-128"/>
              </a:rPr>
              <a:t>Cores</a:t>
            </a:r>
          </a:p>
          <a:p>
            <a:r>
              <a:rPr lang="is-IS" altLang="en-US" sz="2400" dirty="0">
                <a:ea typeface="ＭＳ Ｐゴシック" panose="020B0600070205080204" pitchFamily="34" charset="-128"/>
              </a:rPr>
              <a:t>Caches</a:t>
            </a:r>
          </a:p>
          <a:p>
            <a:r>
              <a:rPr lang="is-IS" altLang="en-US" sz="2400" dirty="0">
                <a:ea typeface="ＭＳ Ｐゴシック" panose="020B0600070205080204" pitchFamily="34" charset="-128"/>
              </a:rPr>
              <a:t>Interconnect</a:t>
            </a:r>
          </a:p>
          <a:p>
            <a:r>
              <a:rPr lang="is-IS" altLang="en-US" sz="2400" dirty="0">
                <a:ea typeface="ＭＳ Ｐゴシック" panose="020B0600070205080204" pitchFamily="34" charset="-128"/>
              </a:rPr>
              <a:t>Memories</a:t>
            </a:r>
          </a:p>
          <a:p>
            <a:r>
              <a:rPr lang="is-IS" altLang="en-US" sz="2400" dirty="0">
                <a:ea typeface="ＭＳ Ｐゴシック" panose="020B0600070205080204" pitchFamily="34" charset="-128"/>
              </a:rPr>
              <a:t>...</a:t>
            </a:r>
            <a:endParaRPr lang="en-US" altLang="en-US" sz="2400" dirty="0">
              <a:ea typeface="ＭＳ Ｐゴシック" panose="020B0600070205080204" pitchFamily="34" charset="-128"/>
            </a:endParaRPr>
          </a:p>
          <a:p>
            <a:endParaRPr lang="en-US" altLang="en-US" dirty="0">
              <a:ea typeface="ＭＳ Ｐゴシック" panose="020B0600070205080204" pitchFamily="34" charset="-128"/>
            </a:endParaRPr>
          </a:p>
        </p:txBody>
      </p:sp>
      <p:sp>
        <p:nvSpPr>
          <p:cNvPr id="201731" name="Slide Number Placeholder 3">
            <a:extLst>
              <a:ext uri="{FF2B5EF4-FFF2-40B4-BE49-F238E27FC236}">
                <a16:creationId xmlns:a16="http://schemas.microsoft.com/office/drawing/2014/main" id="{878837BF-C3C8-E84D-A54F-E01F9326BB1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383E597-2364-BA49-82D1-0DCF22F0C13E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75F24503-6BFA-330A-F324-55BB2FEDE0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BACE73F-BDB9-419F-AD0A-EAA136FD16F9}" type="datetime1">
              <a:rPr lang="zh-CN" altLang="en-US" smtClean="0"/>
              <a:t>2025/9/3</a:t>
            </a:fld>
            <a:endParaRPr lang="en-US" altLang="zh-CN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43F99223-2BF1-717D-C091-F202E8B4FB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计算机体系结构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7345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">
            <a:extLst>
              <a:ext uri="{FF2B5EF4-FFF2-40B4-BE49-F238E27FC236}">
                <a16:creationId xmlns:a16="http://schemas.microsoft.com/office/drawing/2014/main" id="{63277B67-FFD6-48C0-BFC6-7A41DDD441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0"/>
            <a:ext cx="7772400" cy="1000125"/>
          </a:xfrm>
        </p:spPr>
        <p:txBody>
          <a:bodyPr/>
          <a:lstStyle/>
          <a:p>
            <a:pPr eaLnBrk="1" hangingPunct="1"/>
            <a:r>
              <a:rPr lang="zh-CN" altLang="en-US" b="1" dirty="0"/>
              <a:t>本课程在课程体系中的地位</a:t>
            </a:r>
          </a:p>
        </p:txBody>
      </p:sp>
      <p:sp>
        <p:nvSpPr>
          <p:cNvPr id="25" name="AutoShape 22">
            <a:extLst>
              <a:ext uri="{FF2B5EF4-FFF2-40B4-BE49-F238E27FC236}">
                <a16:creationId xmlns:a16="http://schemas.microsoft.com/office/drawing/2014/main" id="{68A16D3D-B46C-4827-92F9-F2DD6FCE30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5866" y="3284538"/>
            <a:ext cx="4175125" cy="1008062"/>
          </a:xfrm>
          <a:prstGeom prst="flowChartProcess">
            <a:avLst/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eaLnBrk="1" fontAlgn="auto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FontTx/>
              <a:buChar char="•"/>
              <a:defRPr/>
            </a:pPr>
            <a:endParaRPr kumimoji="0" lang="zh-CN" altLang="en-US" sz="2000" kern="0">
              <a:solidFill>
                <a:schemeClr val="bg1"/>
              </a:solidFill>
            </a:endParaRPr>
          </a:p>
        </p:txBody>
      </p:sp>
      <p:sp>
        <p:nvSpPr>
          <p:cNvPr id="26" name="Line 20">
            <a:extLst>
              <a:ext uri="{FF2B5EF4-FFF2-40B4-BE49-F238E27FC236}">
                <a16:creationId xmlns:a16="http://schemas.microsoft.com/office/drawing/2014/main" id="{BBB8AC99-82BB-45EC-B4C4-8774F1EB748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778250" y="1676400"/>
            <a:ext cx="1100138" cy="1608138"/>
          </a:xfrm>
          <a:prstGeom prst="line">
            <a:avLst/>
          </a:prstGeom>
          <a:noFill/>
          <a:ln w="38100" cap="sq">
            <a:solidFill>
              <a:srgbClr val="0000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zh-CN" altLang="en-US" sz="1800" kern="0">
              <a:solidFill>
                <a:schemeClr val="bg1"/>
              </a:solidFill>
            </a:endParaRPr>
          </a:p>
        </p:txBody>
      </p:sp>
      <p:sp>
        <p:nvSpPr>
          <p:cNvPr id="27" name="Line 19">
            <a:extLst>
              <a:ext uri="{FF2B5EF4-FFF2-40B4-BE49-F238E27FC236}">
                <a16:creationId xmlns:a16="http://schemas.microsoft.com/office/drawing/2014/main" id="{8F7B14AB-739F-48D5-A0D5-36AA5041B518}"/>
              </a:ext>
            </a:extLst>
          </p:cNvPr>
          <p:cNvSpPr>
            <a:spLocks noChangeShapeType="1"/>
          </p:cNvSpPr>
          <p:nvPr/>
        </p:nvSpPr>
        <p:spPr bwMode="auto">
          <a:xfrm>
            <a:off x="3244850" y="1676400"/>
            <a:ext cx="28575" cy="1608138"/>
          </a:xfrm>
          <a:prstGeom prst="line">
            <a:avLst/>
          </a:prstGeom>
          <a:noFill/>
          <a:ln w="38100" cap="sq">
            <a:solidFill>
              <a:srgbClr val="0000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zh-CN" altLang="en-US" sz="1800" kern="0">
              <a:solidFill>
                <a:schemeClr val="bg1"/>
              </a:solidFill>
            </a:endParaRPr>
          </a:p>
        </p:txBody>
      </p:sp>
      <p:sp>
        <p:nvSpPr>
          <p:cNvPr id="28" name="Line 18">
            <a:extLst>
              <a:ext uri="{FF2B5EF4-FFF2-40B4-BE49-F238E27FC236}">
                <a16:creationId xmlns:a16="http://schemas.microsoft.com/office/drawing/2014/main" id="{08526B4C-D60C-4C1E-97CD-AB7776A00F55}"/>
              </a:ext>
            </a:extLst>
          </p:cNvPr>
          <p:cNvSpPr>
            <a:spLocks noChangeShapeType="1"/>
          </p:cNvSpPr>
          <p:nvPr/>
        </p:nvSpPr>
        <p:spPr bwMode="auto">
          <a:xfrm>
            <a:off x="1416050" y="1676400"/>
            <a:ext cx="1136650" cy="1608138"/>
          </a:xfrm>
          <a:prstGeom prst="line">
            <a:avLst/>
          </a:prstGeom>
          <a:noFill/>
          <a:ln w="38100" cap="sq">
            <a:solidFill>
              <a:srgbClr val="0000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zh-CN" altLang="en-US" sz="1800" kern="0">
              <a:solidFill>
                <a:schemeClr val="bg1"/>
              </a:solidFill>
            </a:endParaRPr>
          </a:p>
        </p:txBody>
      </p:sp>
      <p:sp>
        <p:nvSpPr>
          <p:cNvPr id="29" name="Line 17">
            <a:extLst>
              <a:ext uri="{FF2B5EF4-FFF2-40B4-BE49-F238E27FC236}">
                <a16:creationId xmlns:a16="http://schemas.microsoft.com/office/drawing/2014/main" id="{ADACD09D-9790-4B58-A17A-6266B3749B1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165350" y="4221163"/>
            <a:ext cx="28575" cy="1490662"/>
          </a:xfrm>
          <a:prstGeom prst="line">
            <a:avLst/>
          </a:prstGeom>
          <a:noFill/>
          <a:ln w="38100" cap="sq">
            <a:solidFill>
              <a:srgbClr val="0000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zh-CN" altLang="en-US" sz="2000" kern="0">
              <a:solidFill>
                <a:schemeClr val="bg1"/>
              </a:solidFill>
            </a:endParaRPr>
          </a:p>
        </p:txBody>
      </p:sp>
      <p:grpSp>
        <p:nvGrpSpPr>
          <p:cNvPr id="2" name="Group 11">
            <a:extLst>
              <a:ext uri="{FF2B5EF4-FFF2-40B4-BE49-F238E27FC236}">
                <a16:creationId xmlns:a16="http://schemas.microsoft.com/office/drawing/2014/main" id="{EF96BE95-CFB4-411A-81B4-721F3AD0A0B2}"/>
              </a:ext>
            </a:extLst>
          </p:cNvPr>
          <p:cNvGrpSpPr>
            <a:grpSpLocks/>
          </p:cNvGrpSpPr>
          <p:nvPr/>
        </p:nvGrpSpPr>
        <p:grpSpPr bwMode="auto">
          <a:xfrm>
            <a:off x="730253" y="1219200"/>
            <a:ext cx="4830763" cy="457200"/>
            <a:chOff x="317" y="864"/>
            <a:chExt cx="3043" cy="288"/>
          </a:xfrm>
          <a:solidFill>
            <a:schemeClr val="tx1"/>
          </a:solidFill>
        </p:grpSpPr>
        <p:sp>
          <p:nvSpPr>
            <p:cNvPr id="31" name="Rectangle 4">
              <a:extLst>
                <a:ext uri="{FF2B5EF4-FFF2-40B4-BE49-F238E27FC236}">
                  <a16:creationId xmlns:a16="http://schemas.microsoft.com/office/drawing/2014/main" id="{EC6A1E63-1E6A-41C6-903A-4FD7AE8705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7" y="864"/>
              <a:ext cx="3043" cy="288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zh-CN" altLang="en-US" sz="2400" kern="0" dirty="0">
                  <a:solidFill>
                    <a:schemeClr val="bg1"/>
                  </a:solidFill>
                </a:rPr>
                <a:t>计算机基础    操作系统   编译技术</a:t>
              </a:r>
            </a:p>
          </p:txBody>
        </p:sp>
        <p:sp>
          <p:nvSpPr>
            <p:cNvPr id="32" name="Line 8">
              <a:extLst>
                <a:ext uri="{FF2B5EF4-FFF2-40B4-BE49-F238E27FC236}">
                  <a16:creationId xmlns:a16="http://schemas.microsoft.com/office/drawing/2014/main" id="{B7C1004E-9C0D-472A-A8C2-109E0726540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0" y="864"/>
              <a:ext cx="0" cy="288"/>
            </a:xfrm>
            <a:prstGeom prst="line">
              <a:avLst/>
            </a:prstGeom>
            <a:grpFill/>
            <a:ln w="12700" cap="sq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</p:spPr>
          <p:txBody>
            <a:bodyPr wrap="none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600" kern="0">
                <a:solidFill>
                  <a:schemeClr val="bg1"/>
                </a:solidFill>
              </a:endParaRPr>
            </a:p>
          </p:txBody>
        </p:sp>
        <p:sp>
          <p:nvSpPr>
            <p:cNvPr id="33" name="Line 9">
              <a:extLst>
                <a:ext uri="{FF2B5EF4-FFF2-40B4-BE49-F238E27FC236}">
                  <a16:creationId xmlns:a16="http://schemas.microsoft.com/office/drawing/2014/main" id="{3E38351D-CC54-42D9-9E5E-E9705B29D56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00" y="864"/>
              <a:ext cx="0" cy="288"/>
            </a:xfrm>
            <a:prstGeom prst="line">
              <a:avLst/>
            </a:prstGeom>
            <a:grpFill/>
            <a:ln w="12700" cap="sq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</p:spPr>
          <p:txBody>
            <a:bodyPr wrap="none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600" kern="0">
                <a:solidFill>
                  <a:schemeClr val="bg1"/>
                </a:solidFill>
              </a:endParaRPr>
            </a:p>
          </p:txBody>
        </p:sp>
      </p:grpSp>
      <p:sp>
        <p:nvSpPr>
          <p:cNvPr id="34" name="Rectangle 10">
            <a:extLst>
              <a:ext uri="{FF2B5EF4-FFF2-40B4-BE49-F238E27FC236}">
                <a16:creationId xmlns:a16="http://schemas.microsoft.com/office/drawing/2014/main" id="{8C74325D-23BE-472E-A929-5F9AC7D321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6453" y="1989138"/>
            <a:ext cx="1336655" cy="939796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zh-CN" altLang="en-US" sz="2000" kern="0">
                <a:solidFill>
                  <a:schemeClr val="bg1"/>
                </a:solidFill>
              </a:rPr>
              <a:t>数据结构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zh-CN" altLang="en-US" sz="2000" kern="0">
                <a:solidFill>
                  <a:schemeClr val="bg1"/>
                </a:solidFill>
              </a:rPr>
              <a:t>应用基础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CN" sz="2000" kern="0">
                <a:solidFill>
                  <a:schemeClr val="bg1"/>
                </a:solidFill>
              </a:rPr>
              <a:t>C</a:t>
            </a:r>
            <a:r>
              <a:rPr kumimoji="0" lang="zh-CN" altLang="en-US" sz="2000" kern="0">
                <a:solidFill>
                  <a:schemeClr val="bg1"/>
                </a:solidFill>
              </a:rPr>
              <a:t>语言编程</a:t>
            </a:r>
          </a:p>
        </p:txBody>
      </p:sp>
      <p:sp>
        <p:nvSpPr>
          <p:cNvPr id="35" name="Rectangle 12">
            <a:extLst>
              <a:ext uri="{FF2B5EF4-FFF2-40B4-BE49-F238E27FC236}">
                <a16:creationId xmlns:a16="http://schemas.microsoft.com/office/drawing/2014/main" id="{1154C4A4-D6DB-4694-B048-291D42E665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73323" y="2000240"/>
            <a:ext cx="1357322" cy="928694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zh-CN" altLang="en-US" sz="2000" kern="0">
                <a:solidFill>
                  <a:schemeClr val="bg1"/>
                </a:solidFill>
              </a:rPr>
              <a:t>存储管理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zh-CN" altLang="en-US" sz="2000" kern="0">
                <a:solidFill>
                  <a:schemeClr val="bg1"/>
                </a:solidFill>
              </a:rPr>
              <a:t>调度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zh-CN" altLang="en-US" sz="2000" kern="0">
                <a:solidFill>
                  <a:schemeClr val="bg1"/>
                </a:solidFill>
              </a:rPr>
              <a:t>并发</a:t>
            </a:r>
          </a:p>
        </p:txBody>
      </p:sp>
      <p:sp>
        <p:nvSpPr>
          <p:cNvPr id="36" name="Rectangle 13">
            <a:extLst>
              <a:ext uri="{FF2B5EF4-FFF2-40B4-BE49-F238E27FC236}">
                <a16:creationId xmlns:a16="http://schemas.microsoft.com/office/drawing/2014/main" id="{88D9BCB6-54C5-4CAA-A6B2-5FBEDA09BA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11653" y="1989138"/>
            <a:ext cx="1143000" cy="609600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zh-CN" altLang="en-US" sz="2000" kern="0">
                <a:solidFill>
                  <a:schemeClr val="bg1"/>
                </a:solidFill>
              </a:rPr>
              <a:t>代码生成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zh-CN" altLang="en-US" sz="2000" kern="0">
                <a:solidFill>
                  <a:schemeClr val="bg1"/>
                </a:solidFill>
              </a:rPr>
              <a:t>优化</a:t>
            </a:r>
          </a:p>
        </p:txBody>
      </p:sp>
      <p:sp>
        <p:nvSpPr>
          <p:cNvPr id="37" name="Rectangle 14">
            <a:extLst>
              <a:ext uri="{FF2B5EF4-FFF2-40B4-BE49-F238E27FC236}">
                <a16:creationId xmlns:a16="http://schemas.microsoft.com/office/drawing/2014/main" id="{0FEE8F49-97DC-4F32-BDEF-E9D5F2C060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89328" y="3429000"/>
            <a:ext cx="1676400" cy="719138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zh-CN" altLang="en-US" sz="2000" kern="0" dirty="0">
                <a:solidFill>
                  <a:schemeClr val="bg1"/>
                </a:solidFill>
              </a:rPr>
              <a:t>计算机体系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zh-CN" altLang="en-US" sz="2000" kern="0" dirty="0">
                <a:solidFill>
                  <a:schemeClr val="bg1"/>
                </a:solidFill>
              </a:rPr>
              <a:t>结构</a:t>
            </a:r>
          </a:p>
        </p:txBody>
      </p:sp>
      <p:sp>
        <p:nvSpPr>
          <p:cNvPr id="38" name="Rectangle 15">
            <a:extLst>
              <a:ext uri="{FF2B5EF4-FFF2-40B4-BE49-F238E27FC236}">
                <a16:creationId xmlns:a16="http://schemas.microsoft.com/office/drawing/2014/main" id="{CF9126B3-4100-4003-8D3A-96CA397007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1403" y="4581525"/>
            <a:ext cx="2232025" cy="719138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zh-CN" altLang="en-US" sz="2000" kern="0">
                <a:solidFill>
                  <a:schemeClr val="bg1"/>
                </a:solidFill>
              </a:rPr>
              <a:t>基本逻辑单元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zh-CN" altLang="en-US" sz="2000" kern="0">
                <a:solidFill>
                  <a:schemeClr val="bg1"/>
                </a:solidFill>
              </a:rPr>
              <a:t>处理器基本知识</a:t>
            </a:r>
          </a:p>
        </p:txBody>
      </p:sp>
      <p:sp>
        <p:nvSpPr>
          <p:cNvPr id="39" name="Rectangle 16">
            <a:extLst>
              <a:ext uri="{FF2B5EF4-FFF2-40B4-BE49-F238E27FC236}">
                <a16:creationId xmlns:a16="http://schemas.microsoft.com/office/drawing/2014/main" id="{9528E546-D9F3-4E96-AC30-BF04AD894B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27153" y="5718175"/>
            <a:ext cx="1676400" cy="374650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zh-CN" altLang="en-US" sz="2000" kern="0">
                <a:solidFill>
                  <a:schemeClr val="bg1"/>
                </a:solidFill>
              </a:rPr>
              <a:t>数字逻辑</a:t>
            </a:r>
          </a:p>
        </p:txBody>
      </p:sp>
      <p:sp>
        <p:nvSpPr>
          <p:cNvPr id="40" name="Rectangle 21">
            <a:extLst>
              <a:ext uri="{FF2B5EF4-FFF2-40B4-BE49-F238E27FC236}">
                <a16:creationId xmlns:a16="http://schemas.microsoft.com/office/drawing/2014/main" id="{E74B675C-C8E2-446E-A33E-5B8CD0767E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81128" y="3429000"/>
            <a:ext cx="1676400" cy="719138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zh-CN" altLang="en-US" sz="2000" kern="0" dirty="0">
                <a:solidFill>
                  <a:schemeClr val="bg1"/>
                </a:solidFill>
              </a:rPr>
              <a:t>计算机组成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zh-CN" altLang="en-US" sz="2000" kern="0" dirty="0">
                <a:solidFill>
                  <a:schemeClr val="bg1"/>
                </a:solidFill>
              </a:rPr>
              <a:t>原理</a:t>
            </a:r>
          </a:p>
        </p:txBody>
      </p:sp>
      <p:sp>
        <p:nvSpPr>
          <p:cNvPr id="41" name="AutoShape 23">
            <a:extLst>
              <a:ext uri="{FF2B5EF4-FFF2-40B4-BE49-F238E27FC236}">
                <a16:creationId xmlns:a16="http://schemas.microsoft.com/office/drawing/2014/main" id="{9305DC3E-CF0B-4410-AA33-F4FC8FF756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84569" y="5013325"/>
            <a:ext cx="1944687" cy="1079500"/>
          </a:xfrm>
          <a:prstGeom prst="wedgeRoundRectCallout">
            <a:avLst>
              <a:gd name="adj1" fmla="val -77593"/>
              <a:gd name="adj2" fmla="val -127500"/>
              <a:gd name="adj3" fmla="val 16667"/>
            </a:avLst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54000" tIns="10800" rIns="54000" bIns="10800"/>
          <a:lstStyle/>
          <a:p>
            <a:pPr eaLnBrk="1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Char char="•"/>
              <a:defRPr/>
            </a:pPr>
            <a:r>
              <a:rPr kumimoji="0" lang="zh-CN" altLang="en-US" sz="2000" kern="0">
                <a:solidFill>
                  <a:schemeClr val="bg1"/>
                </a:solidFill>
                <a:latin typeface="Tahoma" pitchFamily="34" charset="0"/>
              </a:rPr>
              <a:t>如何实现</a:t>
            </a:r>
          </a:p>
          <a:p>
            <a:pPr eaLnBrk="1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Char char="•"/>
              <a:defRPr/>
            </a:pPr>
            <a:r>
              <a:rPr kumimoji="0" lang="zh-CN" altLang="en-US" sz="2000" kern="0">
                <a:solidFill>
                  <a:schemeClr val="bg1"/>
                </a:solidFill>
                <a:latin typeface="Tahoma" pitchFamily="34" charset="0"/>
              </a:rPr>
              <a:t>具体细节</a:t>
            </a:r>
          </a:p>
          <a:p>
            <a:pPr eaLnBrk="1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Char char="•"/>
              <a:defRPr/>
            </a:pPr>
            <a:r>
              <a:rPr kumimoji="0" lang="zh-CN" altLang="en-US" sz="2000" kern="0">
                <a:solidFill>
                  <a:schemeClr val="bg1"/>
                </a:solidFill>
                <a:latin typeface="Tahoma" pitchFamily="34" charset="0"/>
              </a:rPr>
              <a:t>－－知其然</a:t>
            </a:r>
          </a:p>
        </p:txBody>
      </p:sp>
      <p:sp>
        <p:nvSpPr>
          <p:cNvPr id="42" name="AutoShape 24">
            <a:extLst>
              <a:ext uri="{FF2B5EF4-FFF2-40B4-BE49-F238E27FC236}">
                <a16:creationId xmlns:a16="http://schemas.microsoft.com/office/drawing/2014/main" id="{797711B5-B1B4-4771-80EE-ED35A408A1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86513" y="3214686"/>
            <a:ext cx="2071702" cy="1290218"/>
          </a:xfrm>
          <a:prstGeom prst="wedgeRoundRectCallout">
            <a:avLst>
              <a:gd name="adj1" fmla="val -111403"/>
              <a:gd name="adj2" fmla="val -1415"/>
              <a:gd name="adj3" fmla="val 16667"/>
            </a:avLst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0" tIns="46800" rIns="0" bIns="10800">
            <a:spAutoFit/>
          </a:bodyPr>
          <a:lstStyle/>
          <a:p>
            <a:pPr eaLnBrk="1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Char char="•"/>
              <a:defRPr/>
            </a:pPr>
            <a:r>
              <a:rPr kumimoji="0" lang="en-US" altLang="zh-CN" sz="2000" kern="0">
                <a:solidFill>
                  <a:schemeClr val="bg1"/>
                </a:solidFill>
                <a:latin typeface="Tahoma" pitchFamily="34" charset="0"/>
              </a:rPr>
              <a:t>1.</a:t>
            </a:r>
            <a:r>
              <a:rPr kumimoji="0" lang="zh-CN" altLang="en-US" sz="2000" kern="0">
                <a:solidFill>
                  <a:schemeClr val="bg1"/>
                </a:solidFill>
                <a:latin typeface="Tahoma" pitchFamily="34" charset="0"/>
              </a:rPr>
              <a:t>分析＋评测－知其所以然</a:t>
            </a:r>
          </a:p>
          <a:p>
            <a:pPr eaLnBrk="1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Char char="•"/>
              <a:defRPr/>
            </a:pPr>
            <a:r>
              <a:rPr kumimoji="0" lang="en-US" altLang="zh-CN" sz="2000" kern="0">
                <a:solidFill>
                  <a:schemeClr val="bg1"/>
                </a:solidFill>
                <a:latin typeface="Tahoma" pitchFamily="34" charset="0"/>
              </a:rPr>
              <a:t>2.</a:t>
            </a:r>
            <a:r>
              <a:rPr kumimoji="0" lang="zh-CN" altLang="en-US" sz="2000" kern="0">
                <a:solidFill>
                  <a:schemeClr val="bg1"/>
                </a:solidFill>
                <a:latin typeface="Tahoma" pitchFamily="34" charset="0"/>
              </a:rPr>
              <a:t>并行计算机系统结构入门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4510386-6051-7005-B565-709FCEF996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052A5E6-0D65-4B58-880C-E32782A8C657}" type="datetime1">
              <a:rPr lang="zh-CN" altLang="en-US" smtClean="0"/>
              <a:t>2025/9/3</a:t>
            </a:fld>
            <a:endParaRPr lang="en-US" altLang="zh-CN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5EA4D7D-11AD-4FC0-D67B-F1D12B908C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计算机体系结构</a:t>
            </a:r>
            <a:endParaRPr lang="en-US" altLang="zh-CN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2F01F0D-F18D-EE88-E5BC-42665D612D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BCAC33D-D29A-48B3-BCD6-381D3D720D26}" type="slidenum">
              <a:rPr lang="zh-CN" altLang="en-US" smtClean="0"/>
              <a:pPr>
                <a:defRPr/>
              </a:pPr>
              <a:t>23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3" name="Rectangle 2">
            <a:extLst>
              <a:ext uri="{FF2B5EF4-FFF2-40B4-BE49-F238E27FC236}">
                <a16:creationId xmlns:a16="http://schemas.microsoft.com/office/drawing/2014/main" id="{2F0FD767-F0AA-4637-8C51-C13DAC222D5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633412"/>
          </a:xfrm>
        </p:spPr>
        <p:txBody>
          <a:bodyPr/>
          <a:lstStyle/>
          <a:p>
            <a:pPr eaLnBrk="1" hangingPunct="1"/>
            <a:r>
              <a:rPr lang="zh-CN" altLang="en-US" sz="3600" b="1" dirty="0">
                <a:latin typeface="+mj-ea"/>
              </a:rPr>
              <a:t>学习计算机设计技术的必要性</a:t>
            </a:r>
          </a:p>
        </p:txBody>
      </p:sp>
      <p:sp>
        <p:nvSpPr>
          <p:cNvPr id="109574" name="Rectangle 3">
            <a:extLst>
              <a:ext uri="{FF2B5EF4-FFF2-40B4-BE49-F238E27FC236}">
                <a16:creationId xmlns:a16="http://schemas.microsoft.com/office/drawing/2014/main" id="{AAE1CF8E-2E9C-4FBE-9681-20B05BAB3EB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11188" y="1052513"/>
            <a:ext cx="7993062" cy="1270000"/>
          </a:xfrm>
        </p:spPr>
        <p:txBody>
          <a:bodyPr/>
          <a:lstStyle/>
          <a:p>
            <a:pPr eaLnBrk="1" hangingPunct="1">
              <a:lnSpc>
                <a:spcPct val="80000"/>
              </a:lnSpc>
              <a:buFontTx/>
              <a:buNone/>
            </a:pPr>
            <a:r>
              <a:rPr lang="zh-CN" altLang="en-US" sz="2800" b="1" dirty="0"/>
              <a:t>课程主题</a:t>
            </a:r>
          </a:p>
          <a:p>
            <a:pPr eaLnBrk="1" hangingPunct="1">
              <a:buFontTx/>
              <a:buNone/>
            </a:pPr>
            <a:r>
              <a:rPr lang="zh-CN" altLang="en-US" sz="2800" b="1" dirty="0"/>
              <a:t>		每位计算机科学家和工程人员都应该了解计算机的内部机理！！</a:t>
            </a:r>
          </a:p>
        </p:txBody>
      </p:sp>
      <p:sp>
        <p:nvSpPr>
          <p:cNvPr id="203780" name="Rectangle 4">
            <a:extLst>
              <a:ext uri="{FF2B5EF4-FFF2-40B4-BE49-F238E27FC236}">
                <a16:creationId xmlns:a16="http://schemas.microsoft.com/office/drawing/2014/main" id="{B2703118-9AB1-47D0-99FC-1BDCB2D995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188" y="2501900"/>
            <a:ext cx="7993062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20000"/>
              </a:spcBef>
              <a:buFontTx/>
              <a:buChar char="•"/>
            </a:pPr>
            <a:r>
              <a:rPr lang="zh-CN" altLang="en-US" sz="2800"/>
              <a:t>为什么：</a:t>
            </a:r>
            <a:endParaRPr lang="zh-CN" altLang="en-US" sz="2800" i="1"/>
          </a:p>
        </p:txBody>
      </p:sp>
      <p:sp>
        <p:nvSpPr>
          <p:cNvPr id="203781" name="Rectangle 5">
            <a:extLst>
              <a:ext uri="{FF2B5EF4-FFF2-40B4-BE49-F238E27FC236}">
                <a16:creationId xmlns:a16="http://schemas.microsoft.com/office/drawing/2014/main" id="{2CB7C200-618E-4115-BB19-4A644DC36E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188" y="2924175"/>
            <a:ext cx="7993062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1" eaLnBrk="1" hangingPunct="1">
              <a:lnSpc>
                <a:spcPct val="80000"/>
              </a:lnSpc>
              <a:spcBef>
                <a:spcPct val="20000"/>
              </a:spcBef>
              <a:buFontTx/>
              <a:buChar char="–"/>
            </a:pPr>
            <a:r>
              <a:rPr lang="zh-CN" altLang="en-US" dirty="0"/>
              <a:t>一些人将设计计算机，制造计算机</a:t>
            </a:r>
            <a:endParaRPr lang="zh-CN" altLang="en-US" i="1" dirty="0"/>
          </a:p>
        </p:txBody>
      </p:sp>
      <p:sp>
        <p:nvSpPr>
          <p:cNvPr id="203782" name="Rectangle 6">
            <a:extLst>
              <a:ext uri="{FF2B5EF4-FFF2-40B4-BE49-F238E27FC236}">
                <a16:creationId xmlns:a16="http://schemas.microsoft.com/office/drawing/2014/main" id="{49DEA65F-52CE-4534-9CDD-E1BD8B5508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188" y="3429000"/>
            <a:ext cx="7993062" cy="93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1" eaLnBrk="1" hangingPunct="1">
              <a:spcBef>
                <a:spcPct val="20000"/>
              </a:spcBef>
              <a:buFontTx/>
              <a:buChar char="–"/>
            </a:pPr>
            <a:r>
              <a:rPr lang="zh-CN" altLang="en-US" dirty="0"/>
              <a:t>每个人都将使用计算机</a:t>
            </a:r>
          </a:p>
          <a:p>
            <a:pPr lvl="2" eaLnBrk="1" hangingPunct="1">
              <a:spcBef>
                <a:spcPct val="20000"/>
              </a:spcBef>
              <a:buFontTx/>
              <a:buChar char="•"/>
            </a:pPr>
            <a:r>
              <a:rPr lang="zh-CN" altLang="en-US" sz="2000" dirty="0"/>
              <a:t>越了解计算机，使用就越有效！</a:t>
            </a:r>
          </a:p>
        </p:txBody>
      </p:sp>
      <p:sp>
        <p:nvSpPr>
          <p:cNvPr id="203783" name="Rectangle 7">
            <a:extLst>
              <a:ext uri="{FF2B5EF4-FFF2-40B4-BE49-F238E27FC236}">
                <a16:creationId xmlns:a16="http://schemas.microsoft.com/office/drawing/2014/main" id="{60D28DC5-6928-4EF4-AF5C-665131D086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188" y="4437063"/>
            <a:ext cx="7993062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20000"/>
              </a:spcBef>
              <a:buFontTx/>
              <a:buChar char="•"/>
            </a:pPr>
            <a:r>
              <a:rPr lang="zh-CN" altLang="en-US" sz="2800"/>
              <a:t>有益的收获</a:t>
            </a:r>
            <a:endParaRPr lang="zh-CN" altLang="en-US" sz="2800" i="1"/>
          </a:p>
        </p:txBody>
      </p:sp>
      <p:sp>
        <p:nvSpPr>
          <p:cNvPr id="203784" name="Rectangle 8">
            <a:extLst>
              <a:ext uri="{FF2B5EF4-FFF2-40B4-BE49-F238E27FC236}">
                <a16:creationId xmlns:a16="http://schemas.microsoft.com/office/drawing/2014/main" id="{A4B0EFEF-94A6-4DB9-865B-25766A1B63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549" y="5309776"/>
            <a:ext cx="7993062" cy="3157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1" eaLnBrk="1" hangingPunct="1">
              <a:lnSpc>
                <a:spcPct val="80000"/>
              </a:lnSpc>
              <a:spcBef>
                <a:spcPct val="20000"/>
              </a:spcBef>
              <a:buFontTx/>
              <a:buChar char="–"/>
            </a:pPr>
            <a:r>
              <a:rPr lang="zh-CN" altLang="en-US" sz="2000" dirty="0"/>
              <a:t>如何使程序运行的更快</a:t>
            </a:r>
            <a:endParaRPr lang="zh-CN" altLang="en-US" sz="2000" i="1" dirty="0"/>
          </a:p>
        </p:txBody>
      </p:sp>
      <p:sp>
        <p:nvSpPr>
          <p:cNvPr id="203785" name="Rectangle 9">
            <a:extLst>
              <a:ext uri="{FF2B5EF4-FFF2-40B4-BE49-F238E27FC236}">
                <a16:creationId xmlns:a16="http://schemas.microsoft.com/office/drawing/2014/main" id="{2C829D82-13DD-4C0A-B222-8371D7DB54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549" y="5688925"/>
            <a:ext cx="7993062" cy="3157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1" eaLnBrk="1" hangingPunct="1">
              <a:lnSpc>
                <a:spcPct val="80000"/>
              </a:lnSpc>
              <a:spcBef>
                <a:spcPct val="20000"/>
              </a:spcBef>
              <a:buFontTx/>
              <a:buChar char="–"/>
            </a:pPr>
            <a:r>
              <a:rPr lang="zh-CN" altLang="en-US" sz="2000" dirty="0"/>
              <a:t>应用程序需要哪种硬件的支持</a:t>
            </a:r>
            <a:endParaRPr lang="zh-CN" altLang="en-US" sz="2000" i="1" dirty="0"/>
          </a:p>
        </p:txBody>
      </p:sp>
      <p:sp>
        <p:nvSpPr>
          <p:cNvPr id="203786" name="Rectangle 10">
            <a:extLst>
              <a:ext uri="{FF2B5EF4-FFF2-40B4-BE49-F238E27FC236}">
                <a16:creationId xmlns:a16="http://schemas.microsoft.com/office/drawing/2014/main" id="{C7708415-32B2-4B43-A31C-CE853DDA89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549" y="6021287"/>
            <a:ext cx="7993062" cy="3157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1" eaLnBrk="1" hangingPunct="1">
              <a:lnSpc>
                <a:spcPct val="80000"/>
              </a:lnSpc>
              <a:spcBef>
                <a:spcPct val="20000"/>
              </a:spcBef>
              <a:buFontTx/>
              <a:buChar char="–"/>
            </a:pPr>
            <a:r>
              <a:rPr lang="zh-CN" altLang="en-US" sz="2000"/>
              <a:t>技术、结构如何变化</a:t>
            </a:r>
            <a:endParaRPr lang="zh-CN" altLang="en-US" sz="2000" i="1"/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A774152-4365-0860-E28D-0B481BCAFB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E2B4DB4-90BC-4B68-A3E6-522CDD157D57}" type="datetime1">
              <a:rPr lang="zh-CN" altLang="en-US" smtClean="0"/>
              <a:t>2025/9/3</a:t>
            </a:fld>
            <a:endParaRPr lang="en-US" altLang="zh-CN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20C2BA5-83C9-619C-7DAE-D049DF8AB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计算机体系结构</a:t>
            </a:r>
            <a:endParaRPr lang="en-US" altLang="zh-CN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F1F6CE8-062C-2F3C-21A3-65939EA4F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BCAC33D-D29A-48B3-BCD6-381D3D720D26}" type="slidenum">
              <a:rPr lang="zh-CN" altLang="en-US" smtClean="0"/>
              <a:pPr>
                <a:defRPr/>
              </a:pPr>
              <a:t>24</a:t>
            </a:fld>
            <a:endParaRPr lang="en-US" altLang="zh-CN"/>
          </a:p>
        </p:txBody>
      </p:sp>
      <p:sp>
        <p:nvSpPr>
          <p:cNvPr id="5" name="Rectangle 8">
            <a:extLst>
              <a:ext uri="{FF2B5EF4-FFF2-40B4-BE49-F238E27FC236}">
                <a16:creationId xmlns:a16="http://schemas.microsoft.com/office/drawing/2014/main" id="{01F620BA-7300-833B-E4A0-403E12AFCB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061" y="4941168"/>
            <a:ext cx="7993062" cy="3157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1" eaLnBrk="1" hangingPunct="1">
              <a:lnSpc>
                <a:spcPct val="80000"/>
              </a:lnSpc>
              <a:spcBef>
                <a:spcPct val="20000"/>
              </a:spcBef>
              <a:buFontTx/>
              <a:buChar char="–"/>
            </a:pPr>
            <a:r>
              <a:rPr lang="zh-CN" altLang="en-US" sz="2000" dirty="0"/>
              <a:t>如何让计算机的硬件跑得更快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3780" grpId="0"/>
      <p:bldP spid="203781" grpId="0"/>
      <p:bldP spid="203782" grpId="0"/>
      <p:bldP spid="203783" grpId="0"/>
      <p:bldP spid="203784" grpId="0"/>
      <p:bldP spid="203785" grpId="0"/>
      <p:bldP spid="203786" grpId="0"/>
      <p:bldP spid="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7" name="Rectangle 2">
            <a:extLst>
              <a:ext uri="{FF2B5EF4-FFF2-40B4-BE49-F238E27FC236}">
                <a16:creationId xmlns:a16="http://schemas.microsoft.com/office/drawing/2014/main" id="{169DB3C6-22AB-449E-B16D-906049599A7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29431" y="260648"/>
            <a:ext cx="8229600" cy="531812"/>
          </a:xfrm>
        </p:spPr>
        <p:txBody>
          <a:bodyPr/>
          <a:lstStyle/>
          <a:p>
            <a:pPr eaLnBrk="1" hangingPunct="1"/>
            <a:r>
              <a:rPr lang="zh-CN" altLang="en-US" sz="3600" b="1" dirty="0">
                <a:latin typeface="+mj-ea"/>
              </a:rPr>
              <a:t>学习计算机设计技术的必要性（续）</a:t>
            </a:r>
          </a:p>
        </p:txBody>
      </p:sp>
      <p:sp>
        <p:nvSpPr>
          <p:cNvPr id="110598" name="Rectangle 3">
            <a:extLst>
              <a:ext uri="{FF2B5EF4-FFF2-40B4-BE49-F238E27FC236}">
                <a16:creationId xmlns:a16="http://schemas.microsoft.com/office/drawing/2014/main" id="{818E04DF-B5BA-4E2A-AE07-FBBD08CB929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4213" y="1412875"/>
            <a:ext cx="7920037" cy="885825"/>
          </a:xfrm>
        </p:spPr>
        <p:txBody>
          <a:bodyPr/>
          <a:lstStyle/>
          <a:p>
            <a:pPr lvl="1" indent="-644400" eaLnBrk="1" hangingPunct="1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zh-CN" altLang="en-US" b="1" dirty="0"/>
              <a:t>放弃微处理器的设计与</a:t>
            </a:r>
            <a:r>
              <a:rPr lang="en-US" altLang="zh-CN" b="1" dirty="0"/>
              <a:t>OS</a:t>
            </a:r>
            <a:r>
              <a:rPr lang="zh-CN" altLang="en-US" b="1" dirty="0"/>
              <a:t>的研究和开发曾是我们的国策。</a:t>
            </a:r>
          </a:p>
        </p:txBody>
      </p:sp>
      <p:sp>
        <p:nvSpPr>
          <p:cNvPr id="146436" name="Rectangle 4">
            <a:extLst>
              <a:ext uri="{FF2B5EF4-FFF2-40B4-BE49-F238E27FC236}">
                <a16:creationId xmlns:a16="http://schemas.microsoft.com/office/drawing/2014/main" id="{C2247E4A-23CE-4F51-AA91-DA239C2C71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4213" y="2519363"/>
            <a:ext cx="7772400" cy="909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1" indent="-644400" eaLnBrk="1" hangingPunct="1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zh-CN" altLang="en-US" sz="2800" dirty="0"/>
              <a:t>现在已反省这一国策，开发自己的微处理器和</a:t>
            </a:r>
            <a:r>
              <a:rPr lang="en-US" altLang="zh-CN" sz="2800" dirty="0"/>
              <a:t>OS。</a:t>
            </a:r>
          </a:p>
        </p:txBody>
      </p:sp>
      <p:sp>
        <p:nvSpPr>
          <p:cNvPr id="146437" name="Rectangle 5">
            <a:extLst>
              <a:ext uri="{FF2B5EF4-FFF2-40B4-BE49-F238E27FC236}">
                <a16:creationId xmlns:a16="http://schemas.microsoft.com/office/drawing/2014/main" id="{38A25EB6-80ED-4F7A-B444-1B4C2478AA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4213" y="3573463"/>
            <a:ext cx="7772400" cy="2376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1" indent="-644400" eaLnBrk="1" hangingPunct="1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zh-CN" altLang="en-US" sz="2800" dirty="0"/>
              <a:t>在今天后</a:t>
            </a:r>
            <a:r>
              <a:rPr lang="en-US" altLang="zh-CN" sz="2800" dirty="0"/>
              <a:t>PC</a:t>
            </a:r>
            <a:r>
              <a:rPr lang="zh-CN" altLang="en-US" sz="2800" dirty="0"/>
              <a:t>时代更有必要。因为在后</a:t>
            </a:r>
            <a:r>
              <a:rPr lang="en-US" altLang="zh-CN" sz="2800" dirty="0"/>
              <a:t>PC</a:t>
            </a:r>
            <a:r>
              <a:rPr lang="zh-CN" altLang="en-US" sz="2800" dirty="0"/>
              <a:t>时代，计算机的主要作用不再是独立使用的机器，而是一个应用系统或设备的组件（如马达一样），处理器技术是高性能智能设备的核心。</a:t>
            </a:r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BAD88A6A-D203-C6CD-C35E-4D45568766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03F0F59-7877-45A8-8087-7423B6CFAAF8}" type="datetime1">
              <a:rPr lang="zh-CN" altLang="en-US" smtClean="0"/>
              <a:t>2025/9/3</a:t>
            </a:fld>
            <a:endParaRPr lang="en-US" altLang="zh-CN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09D51432-5ADD-F4F9-9989-BD7BE5CC14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计算机体系结构</a:t>
            </a:r>
            <a:endParaRPr lang="en-US" altLang="zh-CN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2CC05D5-22BD-A53A-E1FD-742FCE24F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BCAC33D-D29A-48B3-BCD6-381D3D720D26}" type="slidenum">
              <a:rPr lang="zh-CN" altLang="en-US" smtClean="0"/>
              <a:pPr>
                <a:defRPr/>
              </a:pPr>
              <a:t>25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6436" grpId="0"/>
      <p:bldP spid="14643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9" name="Rectangle 2">
            <a:extLst>
              <a:ext uri="{FF2B5EF4-FFF2-40B4-BE49-F238E27FC236}">
                <a16:creationId xmlns:a16="http://schemas.microsoft.com/office/drawing/2014/main" id="{42D4E8A5-74A2-4603-B6A3-AC4222AE462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922337"/>
          </a:xfrm>
        </p:spPr>
        <p:txBody>
          <a:bodyPr/>
          <a:lstStyle/>
          <a:p>
            <a:pPr eaLnBrk="1" hangingPunct="1"/>
            <a:r>
              <a:rPr lang="zh-CN" altLang="en-US" sz="4000" b="1"/>
              <a:t>本门课的主要内容</a:t>
            </a:r>
          </a:p>
        </p:txBody>
      </p:sp>
      <p:sp>
        <p:nvSpPr>
          <p:cNvPr id="495619" name="Rectangle 3">
            <a:extLst>
              <a:ext uri="{FF2B5EF4-FFF2-40B4-BE49-F238E27FC236}">
                <a16:creationId xmlns:a16="http://schemas.microsoft.com/office/drawing/2014/main" id="{23A2CBDC-C5CA-48C8-8558-F0F0EB01090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268413"/>
            <a:ext cx="8229600" cy="4857750"/>
          </a:xfrm>
        </p:spPr>
        <p:txBody>
          <a:bodyPr/>
          <a:lstStyle/>
          <a:p>
            <a:pPr>
              <a:lnSpc>
                <a:spcPct val="110000"/>
              </a:lnSpc>
              <a:spcBef>
                <a:spcPct val="30000"/>
              </a:spcBef>
            </a:pPr>
            <a:r>
              <a:rPr lang="zh-CN" altLang="en-US" sz="2800" b="1" dirty="0"/>
              <a:t>要学习的内容</a:t>
            </a:r>
            <a:r>
              <a:rPr lang="en-US" altLang="zh-CN" sz="2800" b="1" dirty="0"/>
              <a:t>:</a:t>
            </a:r>
          </a:p>
          <a:p>
            <a:pPr lvl="1">
              <a:lnSpc>
                <a:spcPct val="110000"/>
              </a:lnSpc>
              <a:spcBef>
                <a:spcPct val="30000"/>
              </a:spcBef>
            </a:pPr>
            <a:r>
              <a:rPr lang="zh-CN" altLang="en-US" sz="2400" b="1" dirty="0"/>
              <a:t>计算机是如何设计的？（</a:t>
            </a:r>
            <a:r>
              <a:rPr lang="en-US" altLang="zh-CN" sz="2400" b="1" dirty="0"/>
              <a:t>a basic foundation</a:t>
            </a:r>
            <a:r>
              <a:rPr lang="zh-CN" altLang="en-US" sz="2400" b="1" dirty="0"/>
              <a:t>）</a:t>
            </a:r>
          </a:p>
          <a:p>
            <a:pPr lvl="1">
              <a:lnSpc>
                <a:spcPct val="110000"/>
              </a:lnSpc>
              <a:spcBef>
                <a:spcPct val="30000"/>
              </a:spcBef>
            </a:pPr>
            <a:r>
              <a:rPr lang="zh-CN" altLang="en-US" sz="2400" b="1" dirty="0"/>
              <a:t>如何分析计算机系统的性能</a:t>
            </a:r>
            <a:endParaRPr lang="en-US" altLang="zh-CN" sz="2400" b="1" dirty="0"/>
          </a:p>
          <a:p>
            <a:pPr lvl="1">
              <a:lnSpc>
                <a:spcPct val="110000"/>
              </a:lnSpc>
              <a:spcBef>
                <a:spcPct val="30000"/>
              </a:spcBef>
            </a:pPr>
            <a:r>
              <a:rPr lang="zh-CN" altLang="en-US" sz="2400" b="1" dirty="0"/>
              <a:t>影响计算机性能的主要因素</a:t>
            </a:r>
            <a:r>
              <a:rPr lang="en-US" altLang="zh-CN" sz="2400" b="1" dirty="0"/>
              <a:t> (caches, pipelines)</a:t>
            </a:r>
          </a:p>
          <a:p>
            <a:pPr>
              <a:lnSpc>
                <a:spcPct val="110000"/>
              </a:lnSpc>
              <a:spcBef>
                <a:spcPct val="30000"/>
              </a:spcBef>
            </a:pPr>
            <a:r>
              <a:rPr lang="zh-CN" altLang="en-US" sz="2800" b="1" dirty="0"/>
              <a:t>为什么要学本门课</a:t>
            </a:r>
            <a:r>
              <a:rPr lang="en-US" altLang="zh-CN" sz="2800" b="1" dirty="0"/>
              <a:t>?</a:t>
            </a:r>
          </a:p>
          <a:p>
            <a:pPr lvl="1">
              <a:lnSpc>
                <a:spcPct val="110000"/>
              </a:lnSpc>
              <a:spcBef>
                <a:spcPct val="30000"/>
              </a:spcBef>
            </a:pPr>
            <a:r>
              <a:rPr lang="zh-CN" altLang="en-US" sz="2400" b="1" dirty="0"/>
              <a:t>如果你想称自己为</a:t>
            </a:r>
            <a:r>
              <a:rPr lang="en-US" altLang="zh-CN" sz="2400" b="1" dirty="0"/>
              <a:t> “</a:t>
            </a:r>
            <a:r>
              <a:rPr lang="zh-CN" altLang="en-US" sz="2400" b="1" dirty="0"/>
              <a:t>计算机科学家</a:t>
            </a:r>
            <a:r>
              <a:rPr lang="en-US" altLang="zh-CN" sz="2400" b="1" dirty="0"/>
              <a:t>”</a:t>
            </a:r>
          </a:p>
          <a:p>
            <a:pPr lvl="1">
              <a:lnSpc>
                <a:spcPct val="110000"/>
              </a:lnSpc>
              <a:spcBef>
                <a:spcPct val="30000"/>
              </a:spcBef>
            </a:pPr>
            <a:r>
              <a:rPr lang="zh-CN" altLang="en-US" sz="2400" b="1" dirty="0"/>
              <a:t>成为计算机的设计者</a:t>
            </a:r>
            <a:endParaRPr lang="en-US" altLang="zh-CN" sz="2400" b="1" dirty="0"/>
          </a:p>
          <a:p>
            <a:pPr lvl="1">
              <a:lnSpc>
                <a:spcPct val="110000"/>
              </a:lnSpc>
              <a:spcBef>
                <a:spcPct val="30000"/>
              </a:spcBef>
            </a:pPr>
            <a:r>
              <a:rPr lang="zh-CN" altLang="en-US" sz="2400" b="1" dirty="0"/>
              <a:t>如果你想编写高性能的软件</a:t>
            </a:r>
            <a:endParaRPr lang="en-US" altLang="zh-CN" sz="2400" b="1" dirty="0"/>
          </a:p>
          <a:p>
            <a:pPr lvl="1">
              <a:lnSpc>
                <a:spcPct val="110000"/>
              </a:lnSpc>
              <a:spcBef>
                <a:spcPct val="30000"/>
              </a:spcBef>
            </a:pPr>
            <a:r>
              <a:rPr lang="zh-CN" altLang="en-US" sz="2400" b="1" dirty="0"/>
              <a:t>如果你想提出新的计算机体系结构技术</a:t>
            </a:r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F129E255-E042-AD8E-FA95-32ECC3822D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F1DC029-27F9-4C39-B785-A1BE93B98BD5}" type="datetime1">
              <a:rPr lang="zh-CN" altLang="en-US" smtClean="0"/>
              <a:t>2025/9/3</a:t>
            </a:fld>
            <a:endParaRPr lang="en-US" altLang="zh-CN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B4E44AB-43AB-0F63-5A0F-4ED961FAF0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计算机体系结构</a:t>
            </a:r>
            <a:endParaRPr lang="en-US" altLang="zh-CN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850EA94-1E8E-92BD-B3CC-2D89E421F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BCAC33D-D29A-48B3-BCD6-381D3D720D26}" type="slidenum">
              <a:rPr lang="zh-CN" altLang="en-US" smtClean="0"/>
              <a:pPr>
                <a:defRPr/>
              </a:pPr>
              <a:t>26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15696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6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6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6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6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6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6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6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439" name="Rectangle 7"/>
          <p:cNvSpPr>
            <a:spLocks noChangeArrowheads="1"/>
          </p:cNvSpPr>
          <p:nvPr/>
        </p:nvSpPr>
        <p:spPr bwMode="auto">
          <a:xfrm>
            <a:off x="2339975" y="1212826"/>
            <a:ext cx="5832425" cy="592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>
              <a:defRPr/>
            </a:pPr>
            <a:r>
              <a:rPr lang="zh-CN" altLang="en-US" sz="2800" u="sng" dirty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第 </a:t>
            </a:r>
            <a:r>
              <a:rPr lang="en-US" altLang="zh-CN" sz="2800" u="sng" dirty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1 </a:t>
            </a:r>
            <a:r>
              <a:rPr lang="zh-CN" altLang="en-US" sz="2800" u="sng" dirty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章  计算机体系结构的基本概念</a:t>
            </a:r>
          </a:p>
        </p:txBody>
      </p:sp>
      <p:sp>
        <p:nvSpPr>
          <p:cNvPr id="658440" name="Rectangle 8"/>
          <p:cNvSpPr>
            <a:spLocks noChangeArrowheads="1"/>
          </p:cNvSpPr>
          <p:nvPr/>
        </p:nvSpPr>
        <p:spPr bwMode="auto">
          <a:xfrm>
            <a:off x="2360613" y="2420914"/>
            <a:ext cx="5256212" cy="592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>
              <a:defRPr/>
            </a:pPr>
            <a:r>
              <a:rPr lang="zh-CN" altLang="en-US" sz="2800" dirty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第 </a:t>
            </a:r>
            <a:r>
              <a:rPr lang="en-US" altLang="zh-CN" sz="2800" dirty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3 </a:t>
            </a:r>
            <a:r>
              <a:rPr lang="zh-CN" altLang="en-US" sz="2800" dirty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章  流水线技术</a:t>
            </a:r>
          </a:p>
        </p:txBody>
      </p:sp>
      <p:sp>
        <p:nvSpPr>
          <p:cNvPr id="658441" name="Rectangle 9"/>
          <p:cNvSpPr>
            <a:spLocks noChangeArrowheads="1"/>
          </p:cNvSpPr>
          <p:nvPr/>
        </p:nvSpPr>
        <p:spPr bwMode="auto">
          <a:xfrm>
            <a:off x="2339975" y="3036864"/>
            <a:ext cx="5256213" cy="592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>
              <a:defRPr/>
            </a:pPr>
            <a:r>
              <a:rPr lang="zh-CN" altLang="en-US" sz="2800" dirty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第 </a:t>
            </a:r>
            <a:r>
              <a:rPr lang="en-US" altLang="zh-CN" sz="2800" dirty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4 </a:t>
            </a:r>
            <a:r>
              <a:rPr lang="zh-CN" altLang="en-US" sz="2800" dirty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章   指令级并行</a:t>
            </a:r>
          </a:p>
        </p:txBody>
      </p:sp>
      <p:sp>
        <p:nvSpPr>
          <p:cNvPr id="658442" name="Rectangle 10"/>
          <p:cNvSpPr>
            <a:spLocks noChangeArrowheads="1"/>
          </p:cNvSpPr>
          <p:nvPr/>
        </p:nvSpPr>
        <p:spPr bwMode="auto">
          <a:xfrm>
            <a:off x="2339975" y="3652814"/>
            <a:ext cx="5256213" cy="592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>
              <a:defRPr/>
            </a:pPr>
            <a:r>
              <a:rPr lang="zh-CN" altLang="en-US" sz="2800" dirty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第 </a:t>
            </a:r>
            <a:r>
              <a:rPr lang="en-US" altLang="zh-CN" sz="2800" dirty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5 </a:t>
            </a:r>
            <a:r>
              <a:rPr lang="zh-CN" altLang="en-US" sz="2800" dirty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章  存储层次</a:t>
            </a:r>
          </a:p>
        </p:txBody>
      </p:sp>
      <p:sp>
        <p:nvSpPr>
          <p:cNvPr id="658443" name="Rectangle 11"/>
          <p:cNvSpPr>
            <a:spLocks noChangeArrowheads="1"/>
          </p:cNvSpPr>
          <p:nvPr/>
        </p:nvSpPr>
        <p:spPr bwMode="auto">
          <a:xfrm>
            <a:off x="2339975" y="4268764"/>
            <a:ext cx="5256213" cy="592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>
              <a:defRPr/>
            </a:pPr>
            <a:r>
              <a:rPr lang="zh-CN" altLang="en-US" sz="2800" dirty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第 </a:t>
            </a:r>
            <a:r>
              <a:rPr lang="en-US" altLang="zh-CN" sz="2800" dirty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6 </a:t>
            </a:r>
            <a:r>
              <a:rPr lang="zh-CN" altLang="en-US" sz="2800" dirty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章   输入输出系统</a:t>
            </a:r>
          </a:p>
        </p:txBody>
      </p:sp>
      <p:sp>
        <p:nvSpPr>
          <p:cNvPr id="13" name="Rectangle 8"/>
          <p:cNvSpPr>
            <a:spLocks noChangeArrowheads="1"/>
          </p:cNvSpPr>
          <p:nvPr/>
        </p:nvSpPr>
        <p:spPr bwMode="auto">
          <a:xfrm>
            <a:off x="2339975" y="1828776"/>
            <a:ext cx="5256213" cy="592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>
              <a:defRPr/>
            </a:pPr>
            <a:r>
              <a:rPr lang="zh-CN" altLang="en-US" sz="2800" dirty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第 </a:t>
            </a:r>
            <a:r>
              <a:rPr lang="en-US" altLang="zh-CN" sz="2800" dirty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2 </a:t>
            </a:r>
            <a:r>
              <a:rPr lang="zh-CN" altLang="en-US" sz="2800" dirty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章  指令系统</a:t>
            </a:r>
          </a:p>
        </p:txBody>
      </p:sp>
      <p:sp>
        <p:nvSpPr>
          <p:cNvPr id="12" name="Rectangle 7"/>
          <p:cNvSpPr>
            <a:spLocks noChangeArrowheads="1"/>
          </p:cNvSpPr>
          <p:nvPr/>
        </p:nvSpPr>
        <p:spPr bwMode="auto">
          <a:xfrm>
            <a:off x="2339752" y="620688"/>
            <a:ext cx="5616575" cy="592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>
              <a:defRPr/>
            </a:pPr>
            <a:r>
              <a:rPr lang="zh-CN" altLang="en-US" sz="2800" dirty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第 </a:t>
            </a:r>
            <a:r>
              <a:rPr lang="en-US" altLang="zh-CN" sz="2800" dirty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0 </a:t>
            </a:r>
            <a:r>
              <a:rPr lang="zh-CN" altLang="en-US" sz="2800" dirty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章  前言</a:t>
            </a:r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4C993DC1-70A6-491F-549E-2599CADE7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3E47C33-BA24-4198-8BF9-9354C47DB63A}" type="datetime1">
              <a:rPr lang="zh-CN" altLang="en-US" smtClean="0"/>
              <a:t>2025/9/3</a:t>
            </a:fld>
            <a:endParaRPr lang="en-US" altLang="zh-CN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00968CC-8AF4-AF63-2275-54E3110202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计算机体系结构</a:t>
            </a:r>
            <a:endParaRPr lang="en-US" altLang="zh-CN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1E9DE99-B3A6-2071-5CD4-595EC49EE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BCAC33D-D29A-48B3-BCD6-381D3D720D26}" type="slidenum">
              <a:rPr lang="zh-CN" altLang="en-US" smtClean="0"/>
              <a:pPr>
                <a:defRPr/>
              </a:pPr>
              <a:t>27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297593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711200" y="548680"/>
            <a:ext cx="8229600" cy="11430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zh-CN" altLang="en-US" sz="4000" b="1" dirty="0"/>
              <a:t>第 </a:t>
            </a:r>
            <a:r>
              <a:rPr lang="en-US" altLang="zh-CN" sz="4000" b="1" dirty="0"/>
              <a:t>1 </a:t>
            </a:r>
            <a:r>
              <a:rPr lang="zh-CN" altLang="en-US" sz="4000" b="1" dirty="0"/>
              <a:t>章</a:t>
            </a:r>
            <a:r>
              <a:rPr lang="zh-CN" altLang="en-US" sz="4000" b="1" dirty="0">
                <a:solidFill>
                  <a:srgbClr val="3366FF"/>
                </a:solidFill>
              </a:rPr>
              <a:t>  </a:t>
            </a:r>
            <a:r>
              <a:rPr lang="zh-CN" altLang="en-US" sz="4000" b="1" dirty="0"/>
              <a:t>计算机体系结构的基本概念</a:t>
            </a:r>
            <a:br>
              <a:rPr lang="zh-CN" altLang="en-US" sz="4000" dirty="0">
                <a:solidFill>
                  <a:srgbClr val="3366FF"/>
                </a:solidFill>
              </a:rPr>
            </a:br>
            <a:endParaRPr lang="zh-CN" altLang="en-US" sz="4000" b="1" dirty="0"/>
          </a:p>
        </p:txBody>
      </p:sp>
      <p:sp>
        <p:nvSpPr>
          <p:cNvPr id="7171" name="Text Box 3"/>
          <p:cNvSpPr txBox="1">
            <a:spLocks noChangeArrowheads="1"/>
          </p:cNvSpPr>
          <p:nvPr/>
        </p:nvSpPr>
        <p:spPr bwMode="auto">
          <a:xfrm>
            <a:off x="1980642" y="4768590"/>
            <a:ext cx="53975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800" b="1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1pPr>
            <a:lvl2pPr marL="742950" indent="-285750" eaLnBrk="0" hangingPunct="0">
              <a:defRPr kumimoji="1" sz="800" b="1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2pPr>
            <a:lvl3pPr marL="1143000" indent="-228600" eaLnBrk="0" hangingPunct="0">
              <a:defRPr kumimoji="1" sz="800" b="1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3pPr>
            <a:lvl4pPr marL="1600200" indent="-228600" eaLnBrk="0" hangingPunct="0">
              <a:defRPr kumimoji="1" sz="800" b="1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4pPr>
            <a:lvl5pPr marL="2057400" indent="-228600" eaLnBrk="0" hangingPunct="0">
              <a:defRPr kumimoji="1" sz="800" b="1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3200" dirty="0">
                <a:latin typeface="Times New Roman" pitchFamily="18" charset="0"/>
              </a:rPr>
              <a:t>1</a:t>
            </a:r>
            <a:r>
              <a:rPr lang="zh-CN" altLang="en-US" sz="3200" dirty="0">
                <a:latin typeface="Times New Roman" pitchFamily="18" charset="0"/>
              </a:rPr>
              <a:t>.3 计算机系统设计和分析</a:t>
            </a:r>
          </a:p>
        </p:txBody>
      </p:sp>
      <p:sp>
        <p:nvSpPr>
          <p:cNvPr id="7172" name="Text Box 4"/>
          <p:cNvSpPr txBox="1">
            <a:spLocks noChangeArrowheads="1"/>
          </p:cNvSpPr>
          <p:nvPr/>
        </p:nvSpPr>
        <p:spPr bwMode="auto">
          <a:xfrm>
            <a:off x="1987336" y="3510166"/>
            <a:ext cx="554037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800" b="1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1pPr>
            <a:lvl2pPr marL="742950" indent="-285750" eaLnBrk="0" hangingPunct="0">
              <a:defRPr kumimoji="1" sz="800" b="1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2pPr>
            <a:lvl3pPr marL="1143000" indent="-228600" eaLnBrk="0" hangingPunct="0">
              <a:defRPr kumimoji="1" sz="800" b="1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3pPr>
            <a:lvl4pPr marL="1600200" indent="-228600" eaLnBrk="0" hangingPunct="0">
              <a:defRPr kumimoji="1" sz="800" b="1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4pPr>
            <a:lvl5pPr marL="2057400" indent="-228600" eaLnBrk="0" hangingPunct="0">
              <a:defRPr kumimoji="1" sz="800" b="1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3200" dirty="0">
                <a:latin typeface="Times New Roman" pitchFamily="18" charset="0"/>
              </a:rPr>
              <a:t>1</a:t>
            </a:r>
            <a:r>
              <a:rPr lang="zh-CN" altLang="en-US" sz="3200" dirty="0">
                <a:latin typeface="Times New Roman" pitchFamily="18" charset="0"/>
              </a:rPr>
              <a:t>.2 计算机体系结构的发展</a:t>
            </a:r>
          </a:p>
        </p:txBody>
      </p:sp>
      <p:sp>
        <p:nvSpPr>
          <p:cNvPr id="7173" name="Text Box 5"/>
          <p:cNvSpPr txBox="1">
            <a:spLocks noChangeArrowheads="1"/>
          </p:cNvSpPr>
          <p:nvPr/>
        </p:nvSpPr>
        <p:spPr bwMode="auto">
          <a:xfrm>
            <a:off x="1268532" y="2276872"/>
            <a:ext cx="6407993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 kumimoji="1" sz="800" b="1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1pPr>
            <a:lvl2pPr marL="471488" indent="250825" eaLnBrk="0" hangingPunct="0">
              <a:defRPr kumimoji="1" sz="800" b="1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2pPr>
            <a:lvl3pPr marL="1143000" indent="-228600" eaLnBrk="0" hangingPunct="0">
              <a:defRPr kumimoji="1" sz="800" b="1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3pPr>
            <a:lvl4pPr marL="1600200" indent="-228600" eaLnBrk="0" hangingPunct="0">
              <a:defRPr kumimoji="1" sz="800" b="1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4pPr>
            <a:lvl5pPr marL="2057400" indent="-228600" eaLnBrk="0" hangingPunct="0">
              <a:defRPr kumimoji="1" sz="800" b="1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9pPr>
          </a:lstStyle>
          <a:p>
            <a:pPr lvl="1">
              <a:buFont typeface="Wingdings" pitchFamily="2" charset="2"/>
              <a:buNone/>
            </a:pPr>
            <a:r>
              <a:rPr lang="en-US" altLang="zh-CN" sz="3000" u="sng" dirty="0">
                <a:latin typeface="Verdana" pitchFamily="34" charset="0"/>
                <a:ea typeface="华文中宋" pitchFamily="2" charset="-122"/>
              </a:rPr>
              <a:t>1.1 </a:t>
            </a:r>
            <a:r>
              <a:rPr lang="zh-CN" altLang="en-US" sz="3000" u="sng" dirty="0">
                <a:latin typeface="Verdana" pitchFamily="34" charset="0"/>
                <a:ea typeface="华文中宋" pitchFamily="2" charset="-122"/>
              </a:rPr>
              <a:t>计算机体系结构的概念</a:t>
            </a:r>
          </a:p>
        </p:txBody>
      </p:sp>
      <p:sp>
        <p:nvSpPr>
          <p:cNvPr id="7174" name="AutoShape 9">
            <a:hlinkClick r:id="rId2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8589963" y="6516688"/>
            <a:ext cx="539750" cy="333375"/>
          </a:xfrm>
          <a:prstGeom prst="actionButtonEnd">
            <a:avLst/>
          </a:prstGeom>
          <a:solidFill>
            <a:srgbClr val="3366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>
              <a:spcBef>
                <a:spcPct val="20000"/>
              </a:spcBef>
            </a:pPr>
            <a:endParaRPr lang="zh-CN" altLang="en-US"/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D02675F5-BD14-7C5F-D29E-5FF8222200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76825D8-5552-437C-B11B-DBA862808F3C}" type="datetime1">
              <a:rPr lang="zh-CN" altLang="en-US" smtClean="0"/>
              <a:t>2025/9/3</a:t>
            </a:fld>
            <a:endParaRPr lang="en-US" altLang="zh-CN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B7F0C891-576D-41D0-D157-C4F31A1E8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计算机体系结构</a:t>
            </a:r>
            <a:endParaRPr lang="en-US" altLang="zh-CN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12457DB-E2F3-4DC5-8D58-EB60B1E35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BCAC33D-D29A-48B3-BCD6-381D3D720D26}" type="slidenum">
              <a:rPr lang="zh-CN" altLang="en-US" smtClean="0"/>
              <a:pPr>
                <a:defRPr/>
              </a:pPr>
              <a:t>28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901748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711200" y="548680"/>
            <a:ext cx="8229600" cy="11430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zh-CN" sz="4000" b="1" dirty="0"/>
              <a:t>1.1 </a:t>
            </a:r>
            <a:r>
              <a:rPr lang="zh-CN" altLang="en-US" sz="4000" b="1" dirty="0"/>
              <a:t>计算机体系结构的概念</a:t>
            </a:r>
            <a:br>
              <a:rPr lang="zh-CN" altLang="en-US" sz="4000" dirty="0">
                <a:solidFill>
                  <a:srgbClr val="3366FF"/>
                </a:solidFill>
              </a:rPr>
            </a:br>
            <a:endParaRPr lang="zh-CN" altLang="en-US" sz="4000" b="1" dirty="0"/>
          </a:p>
        </p:txBody>
      </p:sp>
      <p:sp>
        <p:nvSpPr>
          <p:cNvPr id="7171" name="Text Box 3"/>
          <p:cNvSpPr txBox="1">
            <a:spLocks noChangeArrowheads="1"/>
          </p:cNvSpPr>
          <p:nvPr/>
        </p:nvSpPr>
        <p:spPr bwMode="auto">
          <a:xfrm>
            <a:off x="1907704" y="4581128"/>
            <a:ext cx="5397500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800" b="1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1pPr>
            <a:lvl2pPr marL="742950" indent="-285750" eaLnBrk="0" hangingPunct="0">
              <a:defRPr kumimoji="1" sz="800" b="1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2pPr>
            <a:lvl3pPr marL="1143000" indent="-228600" eaLnBrk="0" hangingPunct="0">
              <a:defRPr kumimoji="1" sz="800" b="1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3pPr>
            <a:lvl4pPr marL="1600200" indent="-228600" eaLnBrk="0" hangingPunct="0">
              <a:defRPr kumimoji="1" sz="800" b="1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4pPr>
            <a:lvl5pPr marL="2057400" indent="-228600" eaLnBrk="0" hangingPunct="0">
              <a:defRPr kumimoji="1" sz="800" b="1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3000" dirty="0">
                <a:latin typeface="Verdana" pitchFamily="34" charset="0"/>
                <a:ea typeface="华文中宋" pitchFamily="2" charset="-122"/>
              </a:rPr>
              <a:t>1</a:t>
            </a:r>
            <a:r>
              <a:rPr lang="zh-CN" altLang="en-US" sz="3000" dirty="0">
                <a:latin typeface="Verdana" pitchFamily="34" charset="0"/>
                <a:ea typeface="华文中宋" pitchFamily="2" charset="-122"/>
              </a:rPr>
              <a:t>.</a:t>
            </a:r>
            <a:r>
              <a:rPr lang="en-US" altLang="zh-CN" sz="3000" dirty="0">
                <a:latin typeface="Verdana" pitchFamily="34" charset="0"/>
                <a:ea typeface="华文中宋" pitchFamily="2" charset="-122"/>
              </a:rPr>
              <a:t>1.</a:t>
            </a:r>
            <a:r>
              <a:rPr lang="zh-CN" altLang="en-US" sz="3000" dirty="0">
                <a:latin typeface="Verdana" pitchFamily="34" charset="0"/>
                <a:ea typeface="华文中宋" pitchFamily="2" charset="-122"/>
              </a:rPr>
              <a:t>3 系列机和兼容</a:t>
            </a:r>
          </a:p>
        </p:txBody>
      </p:sp>
      <p:sp>
        <p:nvSpPr>
          <p:cNvPr id="7172" name="Text Box 4"/>
          <p:cNvSpPr txBox="1">
            <a:spLocks noChangeArrowheads="1"/>
          </p:cNvSpPr>
          <p:nvPr/>
        </p:nvSpPr>
        <p:spPr bwMode="auto">
          <a:xfrm>
            <a:off x="1130101" y="3416062"/>
            <a:ext cx="7186315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800" b="1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1pPr>
            <a:lvl2pPr marL="742950" indent="-285750" eaLnBrk="0" hangingPunct="0">
              <a:defRPr kumimoji="1" sz="800" b="1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2pPr>
            <a:lvl3pPr marL="1143000" indent="-228600" eaLnBrk="0" hangingPunct="0">
              <a:defRPr kumimoji="1" sz="800" b="1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3pPr>
            <a:lvl4pPr marL="1600200" indent="-228600" eaLnBrk="0" hangingPunct="0">
              <a:defRPr kumimoji="1" sz="800" b="1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4pPr>
            <a:lvl5pPr marL="2057400" indent="-228600" eaLnBrk="0" hangingPunct="0">
              <a:defRPr kumimoji="1" sz="800" b="1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9pPr>
          </a:lstStyle>
          <a:p>
            <a:pPr marL="471488" lvl="1" indent="250825"/>
            <a:r>
              <a:rPr lang="en-US" altLang="zh-CN" sz="3000" dirty="0">
                <a:latin typeface="Verdana" pitchFamily="34" charset="0"/>
                <a:ea typeface="华文中宋" pitchFamily="2" charset="-122"/>
              </a:rPr>
              <a:t>1</a:t>
            </a:r>
            <a:r>
              <a:rPr lang="zh-CN" altLang="en-US" sz="3000" dirty="0">
                <a:latin typeface="Verdana" pitchFamily="34" charset="0"/>
                <a:ea typeface="华文中宋" pitchFamily="2" charset="-122"/>
              </a:rPr>
              <a:t>.</a:t>
            </a:r>
            <a:r>
              <a:rPr lang="en-US" altLang="zh-CN" sz="3000" dirty="0">
                <a:latin typeface="Verdana" pitchFamily="34" charset="0"/>
                <a:ea typeface="华文中宋" pitchFamily="2" charset="-122"/>
              </a:rPr>
              <a:t>1.</a:t>
            </a:r>
            <a:r>
              <a:rPr lang="zh-CN" altLang="en-US" sz="3000" dirty="0">
                <a:latin typeface="Verdana" pitchFamily="34" charset="0"/>
                <a:ea typeface="华文中宋" pitchFamily="2" charset="-122"/>
              </a:rPr>
              <a:t>2 计算机体系结构、组成和实现</a:t>
            </a:r>
          </a:p>
        </p:txBody>
      </p:sp>
      <p:sp>
        <p:nvSpPr>
          <p:cNvPr id="7173" name="Text Box 5"/>
          <p:cNvSpPr txBox="1">
            <a:spLocks noChangeArrowheads="1"/>
          </p:cNvSpPr>
          <p:nvPr/>
        </p:nvSpPr>
        <p:spPr bwMode="auto">
          <a:xfrm>
            <a:off x="1115616" y="2276872"/>
            <a:ext cx="6831860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 kumimoji="1" sz="800" b="1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1pPr>
            <a:lvl2pPr marL="471488" indent="250825" eaLnBrk="0" hangingPunct="0">
              <a:defRPr kumimoji="1" sz="800" b="1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2pPr>
            <a:lvl3pPr marL="1143000" indent="-228600" eaLnBrk="0" hangingPunct="0">
              <a:defRPr kumimoji="1" sz="800" b="1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3pPr>
            <a:lvl4pPr marL="1600200" indent="-228600" eaLnBrk="0" hangingPunct="0">
              <a:defRPr kumimoji="1" sz="800" b="1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4pPr>
            <a:lvl5pPr marL="2057400" indent="-228600" eaLnBrk="0" hangingPunct="0">
              <a:defRPr kumimoji="1" sz="800" b="1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9pPr>
          </a:lstStyle>
          <a:p>
            <a:pPr lvl="1">
              <a:buFont typeface="Wingdings" pitchFamily="2" charset="2"/>
              <a:buNone/>
            </a:pPr>
            <a:r>
              <a:rPr lang="en-US" altLang="zh-CN" sz="3000" u="sng" dirty="0">
                <a:latin typeface="Verdana" pitchFamily="34" charset="0"/>
                <a:ea typeface="华文中宋" pitchFamily="2" charset="-122"/>
              </a:rPr>
              <a:t>1.1.1 </a:t>
            </a:r>
            <a:r>
              <a:rPr lang="zh-CN" altLang="en-US" sz="3000" u="sng" dirty="0">
                <a:latin typeface="Verdana" pitchFamily="34" charset="0"/>
                <a:ea typeface="华文中宋" pitchFamily="2" charset="-122"/>
              </a:rPr>
              <a:t>计算机体系结构概念的演变</a:t>
            </a:r>
          </a:p>
        </p:txBody>
      </p:sp>
      <p:sp>
        <p:nvSpPr>
          <p:cNvPr id="7174" name="AutoShape 9">
            <a:hlinkClick r:id="rId2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8589963" y="6516688"/>
            <a:ext cx="539750" cy="333375"/>
          </a:xfrm>
          <a:prstGeom prst="actionButtonEnd">
            <a:avLst/>
          </a:prstGeom>
          <a:solidFill>
            <a:srgbClr val="3366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>
              <a:spcBef>
                <a:spcPct val="20000"/>
              </a:spcBef>
            </a:pPr>
            <a:endParaRPr lang="zh-CN" altLang="en-US"/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5304C26-2F78-1AAA-089A-14A57B3600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8475707-CC1F-4214-AB82-AFAD44050F90}" type="datetime1">
              <a:rPr lang="zh-CN" altLang="en-US" smtClean="0"/>
              <a:t>2025/9/3</a:t>
            </a:fld>
            <a:endParaRPr lang="en-US" altLang="zh-CN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69ADE77-D55D-A2B8-CDE8-421EBE3FB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计算机体系结构</a:t>
            </a:r>
            <a:endParaRPr lang="en-US" altLang="zh-CN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FAE62BD-9494-3B55-A1DF-19DC7E8EB2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BCAC33D-D29A-48B3-BCD6-381D3D720D26}" type="slidenum">
              <a:rPr lang="zh-CN" altLang="en-US" smtClean="0"/>
              <a:pPr>
                <a:defRPr/>
              </a:pPr>
              <a:t>29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146539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标题 1"/>
          <p:cNvSpPr>
            <a:spLocks noGrp="1"/>
          </p:cNvSpPr>
          <p:nvPr>
            <p:ph type="title"/>
          </p:nvPr>
        </p:nvSpPr>
        <p:spPr>
          <a:xfrm>
            <a:off x="685800" y="71438"/>
            <a:ext cx="7772400" cy="785812"/>
          </a:xfrm>
        </p:spPr>
        <p:txBody>
          <a:bodyPr/>
          <a:lstStyle/>
          <a:p>
            <a:pPr eaLnBrk="1" hangingPunct="1"/>
            <a:r>
              <a:rPr lang="zh-CN" altLang="en-US" b="1"/>
              <a:t>课 程 概 貌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0063" y="1143000"/>
            <a:ext cx="8143875" cy="5214938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zh-CN" altLang="en-US" b="1" dirty="0">
                <a:latin typeface="+mj-lt"/>
              </a:rPr>
              <a:t>讲授内容</a:t>
            </a:r>
            <a:endParaRPr lang="en-US" altLang="zh-CN" b="1" dirty="0">
              <a:latin typeface="+mj-lt"/>
            </a:endParaRPr>
          </a:p>
          <a:p>
            <a:pPr lvl="1" eaLnBrk="1" fontAlgn="auto" hangingPunct="1">
              <a:spcAft>
                <a:spcPts val="0"/>
              </a:spcAft>
              <a:defRPr/>
            </a:pPr>
            <a:r>
              <a:rPr lang="zh-CN" altLang="en-US" dirty="0">
                <a:latin typeface="Verdana" pitchFamily="34" charset="0"/>
                <a:ea typeface="华文中宋" pitchFamily="2" charset="-122"/>
              </a:rPr>
              <a:t>现代计算机体系结构基本概念、设计思想、量化分析方法和实现技术</a:t>
            </a:r>
            <a:endParaRPr lang="en-US" altLang="zh-CN" dirty="0">
              <a:latin typeface="Verdana" pitchFamily="34" charset="0"/>
              <a:ea typeface="华文中宋" pitchFamily="2" charset="-122"/>
            </a:endParaRPr>
          </a:p>
          <a:p>
            <a:pPr lvl="1" eaLnBrk="1" fontAlgn="auto" hangingPunct="1">
              <a:spcAft>
                <a:spcPts val="0"/>
              </a:spcAft>
              <a:defRPr/>
            </a:pPr>
            <a:endParaRPr lang="en-US" altLang="zh-CN" b="1" dirty="0">
              <a:latin typeface="+mj-lt"/>
            </a:endParaRP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zh-CN" altLang="en-US" b="1" dirty="0">
                <a:latin typeface="+mj-lt"/>
              </a:rPr>
              <a:t>教材</a:t>
            </a:r>
            <a:endParaRPr lang="en-US" altLang="zh-CN" b="1" dirty="0">
              <a:latin typeface="+mj-lt"/>
            </a:endParaRPr>
          </a:p>
          <a:p>
            <a:pPr lvl="1" eaLnBrk="1" fontAlgn="auto" hangingPunct="1">
              <a:spcAft>
                <a:spcPts val="0"/>
              </a:spcAft>
              <a:defRPr/>
            </a:pPr>
            <a:r>
              <a:rPr lang="zh-CN" altLang="en-US" b="1" dirty="0"/>
              <a:t>王志英等</a:t>
            </a:r>
            <a:r>
              <a:rPr lang="en-US" altLang="zh-CN" b="1" dirty="0"/>
              <a:t>. </a:t>
            </a:r>
            <a:r>
              <a:rPr lang="zh-CN" altLang="en-US" b="1" dirty="0"/>
              <a:t>计算机体系结构（第</a:t>
            </a:r>
            <a:r>
              <a:rPr lang="en-US" altLang="zh-CN" b="1" dirty="0"/>
              <a:t>2</a:t>
            </a:r>
            <a:r>
              <a:rPr lang="zh-CN" altLang="en-US" b="1" dirty="0"/>
              <a:t>版）</a:t>
            </a:r>
            <a:r>
              <a:rPr lang="en-US" altLang="zh-CN" b="1" dirty="0"/>
              <a:t>. </a:t>
            </a:r>
            <a:r>
              <a:rPr lang="zh-CN" altLang="en-US" b="1" dirty="0"/>
              <a:t>清华大学出版社</a:t>
            </a:r>
            <a:endParaRPr lang="en-US" altLang="zh-CN" b="1" dirty="0"/>
          </a:p>
          <a:p>
            <a:pPr marL="457200" lvl="1" indent="0" eaLnBrk="1" fontAlgn="auto" hangingPunct="1">
              <a:spcAft>
                <a:spcPts val="0"/>
              </a:spcAft>
              <a:buNone/>
              <a:defRPr/>
            </a:pPr>
            <a:endParaRPr lang="en-US" altLang="zh-CN" b="1" dirty="0"/>
          </a:p>
          <a:p>
            <a:pPr marL="457200" lvl="1" indent="0" eaLnBrk="1" fontAlgn="auto" hangingPunct="1">
              <a:spcAft>
                <a:spcPts val="0"/>
              </a:spcAft>
              <a:buNone/>
              <a:defRPr/>
            </a:pPr>
            <a:endParaRPr lang="zh-CN" altLang="en-US" b="1" dirty="0">
              <a:latin typeface="+mj-lt"/>
            </a:endParaRPr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3F5EE04C-8023-10EF-0861-8828D509A5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C8B27E4-B9E0-437B-A138-EE681D3A35C9}" type="datetime1">
              <a:rPr lang="zh-CN" altLang="en-US" smtClean="0"/>
              <a:t>2025/9/3</a:t>
            </a:fld>
            <a:endParaRPr lang="en-US" altLang="zh-CN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9977542-5C63-82FD-6C99-046077E079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计算机体系结构</a:t>
            </a:r>
            <a:endParaRPr lang="en-US" altLang="zh-CN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B859559-5742-F709-43B9-D3C83FE9A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BCAC33D-D29A-48B3-BCD6-381D3D720D26}" type="slidenum">
              <a:rPr lang="zh-CN" altLang="en-US" smtClean="0"/>
              <a:pPr>
                <a:defRPr/>
              </a:pPr>
              <a:t>3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>
            <a:extLst>
              <a:ext uri="{FF2B5EF4-FFF2-40B4-BE49-F238E27FC236}">
                <a16:creationId xmlns:a16="http://schemas.microsoft.com/office/drawing/2014/main" id="{088FD9DB-F29E-4BF6-BF48-AE9D5D37A10C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160337"/>
            <a:ext cx="8507288" cy="1143000"/>
          </a:xfrm>
        </p:spPr>
        <p:txBody>
          <a:bodyPr/>
          <a:lstStyle/>
          <a:p>
            <a:r>
              <a:rPr kumimoji="1" lang="zh-CN" alt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世界上第一台电子数字计算机</a:t>
            </a:r>
            <a:r>
              <a:rPr kumimoji="1" lang="en-US" altLang="zh-C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ENIAC</a:t>
            </a:r>
            <a:endParaRPr kumimoji="1" lang="zh-CN" alt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363" name="Rectangle 3">
            <a:extLst>
              <a:ext uri="{FF2B5EF4-FFF2-40B4-BE49-F238E27FC236}">
                <a16:creationId xmlns:a16="http://schemas.microsoft.com/office/drawing/2014/main" id="{43366125-0BA1-41B7-B7DF-DDB80DFDB1D7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539552" y="1303337"/>
            <a:ext cx="8229600" cy="4525963"/>
          </a:xfrm>
        </p:spPr>
        <p:txBody>
          <a:bodyPr/>
          <a:lstStyle/>
          <a:p>
            <a:r>
              <a:rPr lang="en-US" altLang="zh-CN" sz="2800" dirty="0">
                <a:latin typeface="Verdana" panose="020B0604030504040204" pitchFamily="34" charset="0"/>
                <a:ea typeface="华文中宋" panose="02010600040101010101" pitchFamily="2" charset="-122"/>
              </a:rPr>
              <a:t>1946</a:t>
            </a:r>
            <a:r>
              <a:rPr lang="zh-CN" altLang="en-US" sz="2800" dirty="0">
                <a:latin typeface="Verdana" panose="020B0604030504040204" pitchFamily="34" charset="0"/>
                <a:ea typeface="华文中宋" panose="02010600040101010101" pitchFamily="2" charset="-122"/>
              </a:rPr>
              <a:t>年诞生于美国宾夕法尼亚大学的</a:t>
            </a:r>
            <a:r>
              <a:rPr lang="en-US" altLang="zh-CN" sz="2800" dirty="0">
                <a:latin typeface="Verdana" panose="020B0604030504040204" pitchFamily="34" charset="0"/>
                <a:ea typeface="华文中宋" panose="02010600040101010101" pitchFamily="2" charset="-122"/>
              </a:rPr>
              <a:t>ENIAC</a:t>
            </a:r>
            <a:r>
              <a:rPr lang="zh-CN" altLang="en-US" sz="2800" dirty="0">
                <a:latin typeface="Verdana" panose="020B0604030504040204" pitchFamily="34" charset="0"/>
                <a:ea typeface="华文中宋" panose="02010600040101010101" pitchFamily="2" charset="-122"/>
              </a:rPr>
              <a:t>，用于计算火炮的弹道</a:t>
            </a:r>
          </a:p>
        </p:txBody>
      </p:sp>
      <p:pic>
        <p:nvPicPr>
          <p:cNvPr id="15364" name="Picture 4">
            <a:extLst>
              <a:ext uri="{FF2B5EF4-FFF2-40B4-BE49-F238E27FC236}">
                <a16:creationId xmlns:a16="http://schemas.microsoft.com/office/drawing/2014/main" id="{7DFAC693-574B-4514-B144-947A923935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89"/>
          <a:stretch>
            <a:fillRect/>
          </a:stretch>
        </p:blipFill>
        <p:spPr bwMode="auto">
          <a:xfrm>
            <a:off x="971600" y="2348880"/>
            <a:ext cx="7129463" cy="406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日期占位符 1">
            <a:extLst>
              <a:ext uri="{FF2B5EF4-FFF2-40B4-BE49-F238E27FC236}">
                <a16:creationId xmlns:a16="http://schemas.microsoft.com/office/drawing/2014/main" id="{D4879C83-B454-4A75-2E3E-E3203ED390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pPr>
              <a:defRPr/>
            </a:pPr>
            <a:fld id="{176825D8-5552-437C-B11B-DBA862808F3C}" type="datetime1">
              <a:rPr lang="zh-CN" altLang="en-US" smtClean="0"/>
              <a:t>2025/9/3</a:t>
            </a:fld>
            <a:endParaRPr lang="en-US" altLang="zh-CN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E6DB46F-A42B-E521-80A5-899D64B8DE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pPr>
              <a:defRPr/>
            </a:pPr>
            <a:r>
              <a:rPr lang="zh-CN" altLang="en-US"/>
              <a:t>计算机体系结构</a:t>
            </a:r>
            <a:endParaRPr lang="en-US" altLang="zh-CN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45A8F38-7B5B-9B46-BE19-33975C4F70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>
              <a:defRPr/>
            </a:pPr>
            <a:fld id="{8BCAC33D-D29A-48B3-BCD6-381D3D720D26}" type="slidenum">
              <a:rPr lang="zh-CN" altLang="en-US" smtClean="0"/>
              <a:pPr>
                <a:defRPr/>
              </a:pPr>
              <a:t>30</a:t>
            </a:fld>
            <a:endParaRPr lang="en-US" altLang="zh-CN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6">
            <a:extLst>
              <a:ext uri="{FF2B5EF4-FFF2-40B4-BE49-F238E27FC236}">
                <a16:creationId xmlns:a16="http://schemas.microsoft.com/office/drawing/2014/main" id="{DD46EFDC-6B6F-4B3A-A4B2-C1DEF4AC2FC6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160337"/>
            <a:ext cx="8229600" cy="1143000"/>
          </a:xfrm>
        </p:spPr>
        <p:txBody>
          <a:bodyPr/>
          <a:lstStyle/>
          <a:p>
            <a:r>
              <a:rPr lang="zh-CN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冯</a:t>
            </a:r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·</a:t>
            </a:r>
            <a:r>
              <a:rPr lang="zh-CN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诺依曼（</a:t>
            </a:r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John von Neumann </a:t>
            </a:r>
            <a:r>
              <a:rPr lang="zh-CN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</a:p>
        </p:txBody>
      </p:sp>
      <p:sp>
        <p:nvSpPr>
          <p:cNvPr id="16387" name="Rectangle 7">
            <a:extLst>
              <a:ext uri="{FF2B5EF4-FFF2-40B4-BE49-F238E27FC236}">
                <a16:creationId xmlns:a16="http://schemas.microsoft.com/office/drawing/2014/main" id="{B28B6EB8-E516-48D6-BBCF-DDC1CFD12DB8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452210" y="1269868"/>
            <a:ext cx="8229600" cy="5111460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en-US" altLang="zh-CN" sz="2800" dirty="0">
                <a:latin typeface="Verdana" panose="020B0604030504040204" pitchFamily="34" charset="0"/>
                <a:ea typeface="华文中宋" panose="02010600040101010101" pitchFamily="2" charset="-122"/>
              </a:rPr>
              <a:t>1946</a:t>
            </a:r>
            <a:r>
              <a:rPr lang="zh-CN" altLang="en-US" sz="2800" dirty="0">
                <a:latin typeface="Verdana" panose="020B0604030504040204" pitchFamily="34" charset="0"/>
                <a:ea typeface="华文中宋" panose="02010600040101010101" pitchFamily="2" charset="-122"/>
              </a:rPr>
              <a:t>年，生于匈牙利的美国数学家冯</a:t>
            </a:r>
            <a:r>
              <a:rPr lang="en-US" altLang="zh-CN" sz="2800" dirty="0">
                <a:latin typeface="Verdana" panose="020B0604030504040204" pitchFamily="34" charset="0"/>
                <a:ea typeface="华文中宋" panose="02010600040101010101" pitchFamily="2" charset="-122"/>
              </a:rPr>
              <a:t>·</a:t>
            </a:r>
            <a:r>
              <a:rPr lang="zh-CN" altLang="en-US" sz="2800" dirty="0">
                <a:latin typeface="Verdana" panose="020B0604030504040204" pitchFamily="34" charset="0"/>
                <a:ea typeface="华文中宋" panose="02010600040101010101" pitchFamily="2" charset="-122"/>
              </a:rPr>
              <a:t>诺依曼提出了存储程序计算机</a:t>
            </a:r>
          </a:p>
          <a:p>
            <a:pPr lvl="1">
              <a:lnSpc>
                <a:spcPct val="130000"/>
              </a:lnSpc>
            </a:pPr>
            <a:r>
              <a:rPr lang="en-US" altLang="zh-CN" dirty="0">
                <a:latin typeface="Verdana" panose="020B0604030504040204" pitchFamily="34" charset="0"/>
                <a:ea typeface="华文中宋" panose="02010600040101010101" pitchFamily="2" charset="-122"/>
              </a:rPr>
              <a:t>Stored-program computer</a:t>
            </a:r>
            <a:endParaRPr lang="zh-CN" altLang="en-US" dirty="0">
              <a:latin typeface="Verdana" panose="020B0604030504040204" pitchFamily="34" charset="0"/>
              <a:ea typeface="华文中宋" panose="02010600040101010101" pitchFamily="2" charset="-122"/>
            </a:endParaRPr>
          </a:p>
          <a:p>
            <a:pPr lvl="1">
              <a:lnSpc>
                <a:spcPct val="130000"/>
              </a:lnSpc>
            </a:pPr>
            <a:r>
              <a:rPr lang="zh-CN" altLang="en-US" dirty="0">
                <a:latin typeface="Verdana" panose="020B0604030504040204" pitchFamily="34" charset="0"/>
                <a:ea typeface="华文中宋" panose="02010600040101010101" pitchFamily="2" charset="-122"/>
              </a:rPr>
              <a:t>称存储程序计算机为冯</a:t>
            </a:r>
            <a:r>
              <a:rPr lang="en-US" altLang="zh-CN" dirty="0">
                <a:latin typeface="Verdana" panose="020B0604030504040204" pitchFamily="34" charset="0"/>
                <a:ea typeface="华文中宋" panose="02010600040101010101" pitchFamily="2" charset="-122"/>
              </a:rPr>
              <a:t>·</a:t>
            </a:r>
            <a:r>
              <a:rPr lang="zh-CN" altLang="en-US" dirty="0">
                <a:latin typeface="Verdana" panose="020B0604030504040204" pitchFamily="34" charset="0"/>
                <a:ea typeface="华文中宋" panose="02010600040101010101" pitchFamily="2" charset="-122"/>
              </a:rPr>
              <a:t>诺依曼结构计算机</a:t>
            </a:r>
          </a:p>
          <a:p>
            <a:pPr>
              <a:lnSpc>
                <a:spcPct val="130000"/>
              </a:lnSpc>
            </a:pPr>
            <a:r>
              <a:rPr lang="zh-CN" altLang="en-US" sz="2800" dirty="0">
                <a:latin typeface="Verdana" panose="020B0604030504040204" pitchFamily="34" charset="0"/>
                <a:ea typeface="华文中宋" panose="02010600040101010101" pitchFamily="2" charset="-122"/>
              </a:rPr>
              <a:t>计算机的标准结构</a:t>
            </a:r>
          </a:p>
          <a:p>
            <a:pPr lvl="1">
              <a:lnSpc>
                <a:spcPct val="130000"/>
              </a:lnSpc>
            </a:pPr>
            <a:r>
              <a:rPr lang="en-US" altLang="zh-CN" dirty="0">
                <a:latin typeface="Verdana" panose="020B0604030504040204" pitchFamily="34" charset="0"/>
                <a:ea typeface="华文中宋" panose="02010600040101010101" pitchFamily="2" charset="-122"/>
              </a:rPr>
              <a:t>70</a:t>
            </a:r>
            <a:r>
              <a:rPr lang="zh-CN" altLang="en-US" dirty="0">
                <a:latin typeface="Verdana" panose="020B0604030504040204" pitchFamily="34" charset="0"/>
                <a:ea typeface="华文中宋" panose="02010600040101010101" pitchFamily="2" charset="-122"/>
              </a:rPr>
              <a:t>多年来，存储程序计算机的概念和基本结构一直沿用至今，没有发生根本性的变化，是计算机体系结构研究的基础 </a:t>
            </a:r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C1F02964-C2F7-8356-D28C-B0AECAB30E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09320"/>
            <a:ext cx="2133600" cy="365125"/>
          </a:xfrm>
        </p:spPr>
        <p:txBody>
          <a:bodyPr/>
          <a:lstStyle/>
          <a:p>
            <a:pPr>
              <a:defRPr/>
            </a:pPr>
            <a:fld id="{176825D8-5552-437C-B11B-DBA862808F3C}" type="datetime1">
              <a:rPr lang="zh-CN" altLang="en-US" smtClean="0"/>
              <a:t>2025/9/3</a:t>
            </a:fld>
            <a:endParaRPr lang="en-US" altLang="zh-CN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49D5382-B389-0A6A-5676-6322B9D544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09320"/>
            <a:ext cx="2895600" cy="365125"/>
          </a:xfrm>
        </p:spPr>
        <p:txBody>
          <a:bodyPr/>
          <a:lstStyle/>
          <a:p>
            <a:pPr>
              <a:defRPr/>
            </a:pPr>
            <a:r>
              <a:rPr lang="zh-CN" altLang="en-US"/>
              <a:t>计算机体系结构</a:t>
            </a:r>
            <a:endParaRPr lang="en-US" altLang="zh-CN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F027E13-42CA-B7C6-5319-A6A0139269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09320"/>
            <a:ext cx="2133600" cy="365125"/>
          </a:xfrm>
        </p:spPr>
        <p:txBody>
          <a:bodyPr/>
          <a:lstStyle/>
          <a:p>
            <a:pPr>
              <a:defRPr/>
            </a:pPr>
            <a:fld id="{8BCAC33D-D29A-48B3-BCD6-381D3D720D26}" type="slidenum">
              <a:rPr lang="zh-CN" altLang="en-US" smtClean="0"/>
              <a:pPr>
                <a:defRPr/>
              </a:pPr>
              <a:t>31</a:t>
            </a:fld>
            <a:endParaRPr lang="en-US" altLang="zh-CN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4">
            <a:extLst>
              <a:ext uri="{FF2B5EF4-FFF2-40B4-BE49-F238E27FC236}">
                <a16:creationId xmlns:a16="http://schemas.microsoft.com/office/drawing/2014/main" id="{FB381AB9-2C82-42A8-87B5-53A46E167144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395536" y="188640"/>
            <a:ext cx="8229600" cy="1143000"/>
          </a:xfrm>
        </p:spPr>
        <p:txBody>
          <a:bodyPr/>
          <a:lstStyle/>
          <a:p>
            <a:r>
              <a:rPr lang="zh-CN" alt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存储程序计算机</a:t>
            </a:r>
          </a:p>
        </p:txBody>
      </p:sp>
      <p:sp>
        <p:nvSpPr>
          <p:cNvPr id="17411" name="Rectangle 5">
            <a:extLst>
              <a:ext uri="{FF2B5EF4-FFF2-40B4-BE49-F238E27FC236}">
                <a16:creationId xmlns:a16="http://schemas.microsoft.com/office/drawing/2014/main" id="{10508C35-1189-4E87-93AF-2CC2F9D8C3E7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440770" y="1268760"/>
            <a:ext cx="8229600" cy="4525963"/>
          </a:xfrm>
        </p:spPr>
        <p:txBody>
          <a:bodyPr/>
          <a:lstStyle/>
          <a:p>
            <a:r>
              <a:rPr lang="zh-CN" altLang="en-US" sz="2800" dirty="0">
                <a:latin typeface="Verdana" panose="020B0604030504040204" pitchFamily="34" charset="0"/>
                <a:ea typeface="华文中宋" panose="02010600040101010101" pitchFamily="2" charset="-122"/>
              </a:rPr>
              <a:t>存储程序计算机</a:t>
            </a:r>
          </a:p>
          <a:p>
            <a:pPr lvl="1"/>
            <a:r>
              <a:rPr lang="zh-CN" altLang="en-US" dirty="0">
                <a:latin typeface="Verdana" panose="020B0604030504040204" pitchFamily="34" charset="0"/>
                <a:ea typeface="华文中宋" panose="02010600040101010101" pitchFamily="2" charset="-122"/>
              </a:rPr>
              <a:t>一种计算机系统设计模型</a:t>
            </a:r>
          </a:p>
          <a:p>
            <a:pPr lvl="1"/>
            <a:r>
              <a:rPr lang="zh-CN" altLang="en-US" dirty="0">
                <a:latin typeface="Verdana" panose="020B0604030504040204" pitchFamily="34" charset="0"/>
                <a:ea typeface="华文中宋" panose="02010600040101010101" pitchFamily="2" charset="-122"/>
              </a:rPr>
              <a:t>实现了一种通用图灵机</a:t>
            </a:r>
          </a:p>
          <a:p>
            <a:r>
              <a:rPr lang="zh-CN" altLang="en-US" sz="2800" dirty="0">
                <a:latin typeface="Verdana" panose="020B0604030504040204" pitchFamily="34" charset="0"/>
                <a:ea typeface="华文中宋" panose="02010600040101010101" pitchFamily="2" charset="-122"/>
              </a:rPr>
              <a:t>冯</a:t>
            </a:r>
            <a:r>
              <a:rPr lang="en-US" altLang="zh-CN" sz="2800" dirty="0">
                <a:latin typeface="Verdana" panose="020B0604030504040204" pitchFamily="34" charset="0"/>
                <a:ea typeface="华文中宋" panose="02010600040101010101" pitchFamily="2" charset="-122"/>
              </a:rPr>
              <a:t>·</a:t>
            </a:r>
            <a:r>
              <a:rPr lang="zh-CN" altLang="en-US" sz="2800" dirty="0">
                <a:latin typeface="Verdana" panose="020B0604030504040204" pitchFamily="34" charset="0"/>
                <a:ea typeface="华文中宋" panose="02010600040101010101" pitchFamily="2" charset="-122"/>
              </a:rPr>
              <a:t>诺依曼描述的计算机由五个部分组成</a:t>
            </a:r>
          </a:p>
          <a:p>
            <a:pPr lvl="1"/>
            <a:r>
              <a:rPr lang="zh-CN" altLang="en-US" dirty="0">
                <a:solidFill>
                  <a:schemeClr val="accent2"/>
                </a:solidFill>
                <a:latin typeface="Verdana" panose="020B0604030504040204" pitchFamily="34" charset="0"/>
                <a:ea typeface="华文中宋" panose="02010600040101010101" pitchFamily="2" charset="-122"/>
              </a:rPr>
              <a:t>运算器</a:t>
            </a:r>
            <a:r>
              <a:rPr lang="zh-CN" altLang="en-US" dirty="0">
                <a:latin typeface="Verdana" panose="020B0604030504040204" pitchFamily="34" charset="0"/>
                <a:ea typeface="华文中宋" panose="02010600040101010101" pitchFamily="2" charset="-122"/>
              </a:rPr>
              <a:t>。用于完成数值运算；</a:t>
            </a:r>
          </a:p>
          <a:p>
            <a:pPr lvl="1"/>
            <a:r>
              <a:rPr lang="zh-CN" altLang="en-US" dirty="0">
                <a:solidFill>
                  <a:schemeClr val="accent2"/>
                </a:solidFill>
                <a:latin typeface="Verdana" panose="020B0604030504040204" pitchFamily="34" charset="0"/>
                <a:ea typeface="华文中宋" panose="02010600040101010101" pitchFamily="2" charset="-122"/>
              </a:rPr>
              <a:t>存储器</a:t>
            </a:r>
            <a:r>
              <a:rPr lang="zh-CN" altLang="en-US" dirty="0">
                <a:latin typeface="Verdana" panose="020B0604030504040204" pitchFamily="34" charset="0"/>
                <a:ea typeface="华文中宋" panose="02010600040101010101" pitchFamily="2" charset="-122"/>
              </a:rPr>
              <a:t>。用于存储数据和程序；</a:t>
            </a:r>
          </a:p>
          <a:p>
            <a:pPr lvl="1"/>
            <a:r>
              <a:rPr lang="zh-CN" altLang="en-US" dirty="0">
                <a:solidFill>
                  <a:schemeClr val="accent2"/>
                </a:solidFill>
                <a:latin typeface="Verdana" panose="020B0604030504040204" pitchFamily="34" charset="0"/>
                <a:ea typeface="华文中宋" panose="02010600040101010101" pitchFamily="2" charset="-122"/>
              </a:rPr>
              <a:t>输入</a:t>
            </a:r>
            <a:r>
              <a:rPr lang="en-US" altLang="zh-CN" dirty="0">
                <a:latin typeface="Verdana" panose="020B0604030504040204" pitchFamily="34" charset="0"/>
                <a:ea typeface="华文中宋" panose="02010600040101010101" pitchFamily="2" charset="-122"/>
              </a:rPr>
              <a:t>/</a:t>
            </a:r>
            <a:r>
              <a:rPr lang="zh-CN" altLang="en-US" dirty="0">
                <a:solidFill>
                  <a:schemeClr val="accent2"/>
                </a:solidFill>
                <a:latin typeface="Verdana" panose="020B0604030504040204" pitchFamily="34" charset="0"/>
                <a:ea typeface="华文中宋" panose="02010600040101010101" pitchFamily="2" charset="-122"/>
              </a:rPr>
              <a:t>输出设备</a:t>
            </a:r>
            <a:r>
              <a:rPr lang="zh-CN" altLang="en-US" dirty="0">
                <a:latin typeface="Verdana" panose="020B0604030504040204" pitchFamily="34" charset="0"/>
                <a:ea typeface="华文中宋" panose="02010600040101010101" pitchFamily="2" charset="-122"/>
              </a:rPr>
              <a:t>。用于完成计算机和外部的信息交换；</a:t>
            </a:r>
          </a:p>
          <a:p>
            <a:pPr lvl="1"/>
            <a:r>
              <a:rPr lang="zh-CN" altLang="en-US" dirty="0">
                <a:solidFill>
                  <a:schemeClr val="accent2"/>
                </a:solidFill>
                <a:latin typeface="Verdana" panose="020B0604030504040204" pitchFamily="34" charset="0"/>
                <a:ea typeface="华文中宋" panose="02010600040101010101" pitchFamily="2" charset="-122"/>
              </a:rPr>
              <a:t>控制器</a:t>
            </a:r>
            <a:r>
              <a:rPr lang="zh-CN" altLang="en-US" dirty="0">
                <a:latin typeface="Verdana" panose="020B0604030504040204" pitchFamily="34" charset="0"/>
                <a:ea typeface="华文中宋" panose="02010600040101010101" pitchFamily="2" charset="-122"/>
              </a:rPr>
              <a:t>。根据程序形成控制（指令、命令）序列，完成对数据的运算 </a:t>
            </a:r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2C2EA32-34D2-3F6F-2A9A-3981703D54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pPr>
              <a:defRPr/>
            </a:pPr>
            <a:fld id="{176825D8-5552-437C-B11B-DBA862808F3C}" type="datetime1">
              <a:rPr lang="zh-CN" altLang="en-US" smtClean="0"/>
              <a:t>2025/9/3</a:t>
            </a:fld>
            <a:endParaRPr lang="en-US" altLang="zh-CN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C3A21847-4D7A-80C0-2797-5FC0F553A9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pPr>
              <a:defRPr/>
            </a:pPr>
            <a:r>
              <a:rPr lang="zh-CN" altLang="en-US"/>
              <a:t>计算机体系结构</a:t>
            </a:r>
            <a:endParaRPr lang="en-US" altLang="zh-CN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F85B48F-97F6-DA81-0FFF-3A03854D8D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>
              <a:defRPr/>
            </a:pPr>
            <a:fld id="{8BCAC33D-D29A-48B3-BCD6-381D3D720D26}" type="slidenum">
              <a:rPr lang="zh-CN" altLang="en-US" smtClean="0"/>
              <a:pPr>
                <a:defRPr/>
              </a:pPr>
              <a:t>32</a:t>
            </a:fld>
            <a:endParaRPr lang="en-US" altLang="zh-CN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4">
            <a:extLst>
              <a:ext uri="{FF2B5EF4-FFF2-40B4-BE49-F238E27FC236}">
                <a16:creationId xmlns:a16="http://schemas.microsoft.com/office/drawing/2014/main" id="{7B867A68-A3A9-4344-B49B-15AF13B7B007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30060"/>
            <a:ext cx="8229600" cy="1143000"/>
          </a:xfrm>
        </p:spPr>
        <p:txBody>
          <a:bodyPr/>
          <a:lstStyle/>
          <a:p>
            <a:r>
              <a:rPr lang="zh-CN" altLang="en-US" sz="3600" b="1" dirty="0">
                <a:latin typeface="+mj-ea"/>
              </a:rPr>
              <a:t>存储程序机器的结构</a:t>
            </a:r>
          </a:p>
        </p:txBody>
      </p:sp>
      <p:sp>
        <p:nvSpPr>
          <p:cNvPr id="1028" name="Rectangle 7">
            <a:extLst>
              <a:ext uri="{FF2B5EF4-FFF2-40B4-BE49-F238E27FC236}">
                <a16:creationId xmlns:a16="http://schemas.microsoft.com/office/drawing/2014/main" id="{153D30D8-9195-440C-9289-43A0765BAE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1026" name="Object 8">
            <a:extLst>
              <a:ext uri="{FF2B5EF4-FFF2-40B4-BE49-F238E27FC236}">
                <a16:creationId xmlns:a16="http://schemas.microsoft.com/office/drawing/2014/main" id="{B7E85E23-02D1-49BC-A3A1-55B8948C99FA}"/>
              </a:ext>
            </a:extLst>
          </p:cNvPr>
          <p:cNvGraphicFramePr>
            <a:graphicFrameLocks noGrp="1" noChangeAspect="1"/>
          </p:cNvGraphicFramePr>
          <p:nvPr>
            <p:ph idx="4294967295"/>
          </p:nvPr>
        </p:nvGraphicFramePr>
        <p:xfrm>
          <a:off x="257175" y="1216025"/>
          <a:ext cx="8562975" cy="4784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图片" r:id="rId2" imgW="3867325" imgH="2172749" progId="Word.Picture.8">
                  <p:embed/>
                </p:oleObj>
              </mc:Choice>
              <mc:Fallback>
                <p:oleObj name="图片" r:id="rId2" imgW="3867325" imgH="2172749" progId="Word.Picture.8">
                  <p:embed/>
                  <p:pic>
                    <p:nvPicPr>
                      <p:cNvPr id="1026" name="Object 8">
                        <a:extLst>
                          <a:ext uri="{FF2B5EF4-FFF2-40B4-BE49-F238E27FC236}">
                            <a16:creationId xmlns:a16="http://schemas.microsoft.com/office/drawing/2014/main" id="{B7E85E23-02D1-49BC-A3A1-55B8948C99F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7175" y="1216025"/>
                        <a:ext cx="8562975" cy="4784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日期占位符 1">
            <a:extLst>
              <a:ext uri="{FF2B5EF4-FFF2-40B4-BE49-F238E27FC236}">
                <a16:creationId xmlns:a16="http://schemas.microsoft.com/office/drawing/2014/main" id="{4EE5844F-6EBA-602F-B1F2-DCE50C7326E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pPr>
              <a:defRPr/>
            </a:pPr>
            <a:fld id="{176825D8-5552-437C-B11B-DBA862808F3C}" type="datetime1">
              <a:rPr lang="zh-CN" altLang="en-US" smtClean="0"/>
              <a:t>2025/9/3</a:t>
            </a:fld>
            <a:endParaRPr lang="en-US" altLang="zh-CN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DF73307-A3AA-E2E5-0D9C-5C9A2A8917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pPr>
              <a:defRPr/>
            </a:pPr>
            <a:r>
              <a:rPr lang="zh-CN" altLang="en-US"/>
              <a:t>计算机体系结构</a:t>
            </a:r>
            <a:endParaRPr lang="en-US" altLang="zh-CN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9680DD1-EE53-A62C-B1AB-8A2A9C0867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>
              <a:defRPr/>
            </a:pPr>
            <a:fld id="{8BCAC33D-D29A-48B3-BCD6-381D3D720D26}" type="slidenum">
              <a:rPr lang="zh-CN" altLang="en-US" smtClean="0"/>
              <a:pPr>
                <a:defRPr/>
              </a:pPr>
              <a:t>33</a:t>
            </a:fld>
            <a:endParaRPr lang="en-US" altLang="zh-CN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>
            <a:extLst>
              <a:ext uri="{FF2B5EF4-FFF2-40B4-BE49-F238E27FC236}">
                <a16:creationId xmlns:a16="http://schemas.microsoft.com/office/drawing/2014/main" id="{44149DE0-DAB8-4485-B9C7-6BD131862BC2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zh-CN" altLang="en-US" sz="3600" b="1" dirty="0">
                <a:latin typeface="+mj-ea"/>
              </a:rPr>
              <a:t>存储程序计算机的主要特点</a:t>
            </a:r>
          </a:p>
        </p:txBody>
      </p:sp>
      <p:sp>
        <p:nvSpPr>
          <p:cNvPr id="18435" name="Rectangle 3">
            <a:extLst>
              <a:ext uri="{FF2B5EF4-FFF2-40B4-BE49-F238E27FC236}">
                <a16:creationId xmlns:a16="http://schemas.microsoft.com/office/drawing/2014/main" id="{7BA1D141-3612-4A82-8FB6-E502BCAA8C1D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340768"/>
            <a:ext cx="8229600" cy="4525963"/>
          </a:xfrm>
        </p:spPr>
        <p:txBody>
          <a:bodyPr/>
          <a:lstStyle/>
          <a:p>
            <a:r>
              <a:rPr lang="zh-CN" altLang="en-US" sz="2800" dirty="0">
                <a:latin typeface="Verdana" panose="020B0604030504040204" pitchFamily="34" charset="0"/>
                <a:ea typeface="华文中宋" panose="02010600040101010101" pitchFamily="2" charset="-122"/>
              </a:rPr>
              <a:t>机器以运算器为中心</a:t>
            </a:r>
          </a:p>
          <a:p>
            <a:pPr lvl="1"/>
            <a:r>
              <a:rPr lang="zh-CN" altLang="en-US" sz="2400" dirty="0">
                <a:latin typeface="Verdana" panose="020B0604030504040204" pitchFamily="34" charset="0"/>
                <a:ea typeface="华文中宋" panose="02010600040101010101" pitchFamily="2" charset="-122"/>
              </a:rPr>
              <a:t>存储器、输入</a:t>
            </a:r>
            <a:r>
              <a:rPr lang="en-US" altLang="zh-CN" sz="2400" dirty="0">
                <a:latin typeface="Verdana" panose="020B0604030504040204" pitchFamily="34" charset="0"/>
                <a:ea typeface="华文中宋" panose="02010600040101010101" pitchFamily="2" charset="-122"/>
              </a:rPr>
              <a:t>/</a:t>
            </a:r>
            <a:r>
              <a:rPr lang="zh-CN" altLang="en-US" sz="2400" dirty="0">
                <a:latin typeface="Verdana" panose="020B0604030504040204" pitchFamily="34" charset="0"/>
                <a:ea typeface="华文中宋" panose="02010600040101010101" pitchFamily="2" charset="-122"/>
              </a:rPr>
              <a:t>输出设备的操作由控制器集中控制</a:t>
            </a:r>
          </a:p>
          <a:p>
            <a:r>
              <a:rPr lang="zh-CN" altLang="en-US" sz="2800" dirty="0">
                <a:latin typeface="Verdana" panose="020B0604030504040204" pitchFamily="34" charset="0"/>
                <a:ea typeface="华文中宋" panose="02010600040101010101" pitchFamily="2" charset="-122"/>
              </a:rPr>
              <a:t>采用存储程序原理</a:t>
            </a:r>
          </a:p>
          <a:p>
            <a:pPr lvl="1"/>
            <a:r>
              <a:rPr lang="zh-CN" altLang="en-US" sz="2400" dirty="0">
                <a:latin typeface="Verdana" panose="020B0604030504040204" pitchFamily="34" charset="0"/>
                <a:ea typeface="华文中宋" panose="02010600040101010101" pitchFamily="2" charset="-122"/>
              </a:rPr>
              <a:t>程序（指令）和数据放在同一存储器中</a:t>
            </a:r>
          </a:p>
          <a:p>
            <a:r>
              <a:rPr lang="zh-CN" altLang="en-US" sz="2800" dirty="0">
                <a:latin typeface="Verdana" panose="020B0604030504040204" pitchFamily="34" charset="0"/>
                <a:ea typeface="华文中宋" panose="02010600040101010101" pitchFamily="2" charset="-122"/>
              </a:rPr>
              <a:t>存储器是按地址访问的、线性编址的空间</a:t>
            </a:r>
          </a:p>
          <a:p>
            <a:r>
              <a:rPr lang="zh-CN" altLang="en-US" sz="2800" dirty="0">
                <a:latin typeface="Verdana" panose="020B0604030504040204" pitchFamily="34" charset="0"/>
                <a:ea typeface="华文中宋" panose="02010600040101010101" pitchFamily="2" charset="-122"/>
              </a:rPr>
              <a:t>控制流由指令流产生</a:t>
            </a:r>
          </a:p>
          <a:p>
            <a:pPr lvl="1"/>
            <a:r>
              <a:rPr lang="zh-CN" altLang="en-US" sz="2400" dirty="0">
                <a:latin typeface="Verdana" panose="020B0604030504040204" pitchFamily="34" charset="0"/>
                <a:ea typeface="华文中宋" panose="02010600040101010101" pitchFamily="2" charset="-122"/>
              </a:rPr>
              <a:t>解题算法是顺序型的</a:t>
            </a:r>
          </a:p>
          <a:p>
            <a:r>
              <a:rPr lang="zh-CN" altLang="en-US" sz="2800" dirty="0">
                <a:latin typeface="Verdana" panose="020B0604030504040204" pitchFamily="34" charset="0"/>
                <a:ea typeface="华文中宋" panose="02010600040101010101" pitchFamily="2" charset="-122"/>
              </a:rPr>
              <a:t>指令由操作码和地址码组成</a:t>
            </a:r>
          </a:p>
          <a:p>
            <a:r>
              <a:rPr lang="zh-CN" altLang="en-US" sz="2800" dirty="0">
                <a:latin typeface="Verdana" panose="020B0604030504040204" pitchFamily="34" charset="0"/>
                <a:ea typeface="华文中宋" panose="02010600040101010101" pitchFamily="2" charset="-122"/>
              </a:rPr>
              <a:t>数据以二进制编码表示，采用二进制运算</a:t>
            </a:r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FF0D5084-B56F-03BB-50A6-B74E8654DF0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pPr>
              <a:defRPr/>
            </a:pPr>
            <a:fld id="{176825D8-5552-437C-B11B-DBA862808F3C}" type="datetime1">
              <a:rPr lang="zh-CN" altLang="en-US" smtClean="0"/>
              <a:t>2025/9/3</a:t>
            </a:fld>
            <a:endParaRPr lang="en-US" altLang="zh-CN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06F6854-0BE9-EC9F-CAE2-2CDA9E5991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pPr>
              <a:defRPr/>
            </a:pPr>
            <a:r>
              <a:rPr lang="zh-CN" altLang="en-US"/>
              <a:t>计算机体系结构</a:t>
            </a:r>
            <a:endParaRPr lang="en-US" altLang="zh-CN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AFE17FA-732C-3933-1B68-C8BA7EE17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>
              <a:defRPr/>
            </a:pPr>
            <a:fld id="{8BCAC33D-D29A-48B3-BCD6-381D3D720D26}" type="slidenum">
              <a:rPr lang="zh-CN" altLang="en-US" smtClean="0"/>
              <a:pPr>
                <a:defRPr/>
              </a:pPr>
              <a:t>34</a:t>
            </a:fld>
            <a:endParaRPr lang="en-US" altLang="zh-CN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>
            <a:extLst>
              <a:ext uri="{FF2B5EF4-FFF2-40B4-BE49-F238E27FC236}">
                <a16:creationId xmlns:a16="http://schemas.microsoft.com/office/drawing/2014/main" id="{536324D2-C715-446D-A307-D2817903CB20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116632"/>
            <a:ext cx="8229600" cy="1143000"/>
          </a:xfrm>
        </p:spPr>
        <p:txBody>
          <a:bodyPr/>
          <a:lstStyle/>
          <a:p>
            <a:r>
              <a:rPr lang="zh-CN" altLang="en-US" sz="3600" b="1" dirty="0">
                <a:latin typeface="+mj-ea"/>
              </a:rPr>
              <a:t>一个机器周期里面安排的操作序列 </a:t>
            </a:r>
          </a:p>
        </p:txBody>
      </p:sp>
      <p:sp>
        <p:nvSpPr>
          <p:cNvPr id="20483" name="Rectangle 3">
            <a:extLst>
              <a:ext uri="{FF2B5EF4-FFF2-40B4-BE49-F238E27FC236}">
                <a16:creationId xmlns:a16="http://schemas.microsoft.com/office/drawing/2014/main" id="{AAA88080-C62D-4F57-95B7-5C789D34B0CD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539552" y="1331640"/>
            <a:ext cx="8229600" cy="4525963"/>
          </a:xfrm>
        </p:spPr>
        <p:txBody>
          <a:bodyPr/>
          <a:lstStyle/>
          <a:p>
            <a:pPr>
              <a:lnSpc>
                <a:spcPct val="90000"/>
              </a:lnSpc>
              <a:buFont typeface="Wingdings" panose="05000000000000000000" pitchFamily="2" charset="2"/>
              <a:buAutoNum type="arabicPeriod"/>
            </a:pPr>
            <a:r>
              <a:rPr lang="zh-CN" altLang="en-US" sz="28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计算机从存储器中取出一条指令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AutoNum type="arabicPeriod"/>
            </a:pPr>
            <a:r>
              <a:rPr lang="zh-CN" altLang="en-US" sz="28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对这条指令进行译码</a:t>
            </a:r>
          </a:p>
          <a:p>
            <a:pPr marL="1141413" lvl="1" indent="-419100">
              <a:lnSpc>
                <a:spcPct val="90000"/>
              </a:lnSpc>
            </a:pPr>
            <a:r>
              <a:rPr lang="zh-CN" altLang="en-US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分解并确定这条指令所指示的操作</a:t>
            </a:r>
          </a:p>
          <a:p>
            <a:pPr marL="1141413" lvl="1" indent="-419100">
              <a:lnSpc>
                <a:spcPct val="90000"/>
              </a:lnSpc>
            </a:pPr>
            <a:r>
              <a:rPr lang="zh-CN" altLang="en-US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确定操作对象（操作数）所在的位置</a:t>
            </a:r>
          </a:p>
          <a:p>
            <a:pPr marL="1654175" lvl="2" indent="-400050">
              <a:lnSpc>
                <a:spcPct val="90000"/>
              </a:lnSpc>
            </a:pPr>
            <a:r>
              <a:rPr lang="zh-CN" altLang="en-US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某个寄存器单元、存储器单元或者输入设备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AutoNum type="arabicPeriod"/>
            </a:pPr>
            <a:r>
              <a:rPr lang="zh-CN" altLang="en-US" sz="28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取操作数并送到运算器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AutoNum type="arabicPeriod"/>
            </a:pPr>
            <a:r>
              <a:rPr lang="zh-CN" altLang="en-US" sz="28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运算器按照译码确定的操作进行运算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AutoNum type="arabicPeriod"/>
            </a:pPr>
            <a:r>
              <a:rPr lang="zh-CN" altLang="en-US" sz="28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运算结束后，将结果送到指定的位置</a:t>
            </a:r>
          </a:p>
          <a:p>
            <a:pPr marL="1141413" lvl="1" indent="-419100">
              <a:lnSpc>
                <a:spcPct val="90000"/>
              </a:lnSpc>
            </a:pPr>
            <a:endParaRPr lang="zh-CN" altLang="en-US" dirty="0"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r>
              <a:rPr lang="zh-CN" altLang="en-US" sz="28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计算机准备执行下一条指令</a:t>
            </a:r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A8C884A-B9E2-16A3-1F01-D56411CE7CC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pPr>
              <a:defRPr/>
            </a:pPr>
            <a:fld id="{176825D8-5552-437C-B11B-DBA862808F3C}" type="datetime1">
              <a:rPr lang="zh-CN" altLang="en-US" smtClean="0"/>
              <a:t>2025/9/3</a:t>
            </a:fld>
            <a:endParaRPr lang="en-US" altLang="zh-CN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3A1FA38B-381F-EE32-A331-E5A8834800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pPr>
              <a:defRPr/>
            </a:pPr>
            <a:r>
              <a:rPr lang="zh-CN" altLang="en-US"/>
              <a:t>计算机体系结构</a:t>
            </a:r>
            <a:endParaRPr lang="en-US" altLang="zh-CN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D9A1C5C-2606-FF65-C973-0E1B2AA547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>
              <a:defRPr/>
            </a:pPr>
            <a:fld id="{8BCAC33D-D29A-48B3-BCD6-381D3D720D26}" type="slidenum">
              <a:rPr lang="zh-CN" altLang="en-US" smtClean="0"/>
              <a:pPr>
                <a:defRPr/>
              </a:pPr>
              <a:t>35</a:t>
            </a:fld>
            <a:endParaRPr lang="en-US" altLang="zh-CN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4"/>
          <p:cNvSpPr>
            <a:spLocks noGrp="1" noChangeArrowheads="1"/>
          </p:cNvSpPr>
          <p:nvPr>
            <p:ph type="title" idx="4294967295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kumimoji="1" lang="en-US" altLang="zh-C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1.1.1</a:t>
            </a:r>
            <a:r>
              <a:rPr kumimoji="1" lang="en-US" altLang="zh-C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zh-CN" alt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计算机体系结构概念的演变</a:t>
            </a:r>
          </a:p>
        </p:txBody>
      </p:sp>
      <p:sp>
        <p:nvSpPr>
          <p:cNvPr id="8195" name="Rectangle 5"/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normAutofit/>
          </a:bodyPr>
          <a:lstStyle/>
          <a:p>
            <a:pPr>
              <a:lnSpc>
                <a:spcPct val="130000"/>
              </a:lnSpc>
            </a:pPr>
            <a:r>
              <a:rPr lang="zh-CN" altLang="en-US" sz="2600" b="1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阿姆德尔（</a:t>
            </a:r>
            <a:r>
              <a:rPr lang="en-US" altLang="zh-CN" sz="2600" b="1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C. M. Amdahl</a:t>
            </a:r>
            <a:r>
              <a:rPr lang="zh-CN" altLang="en-US" sz="2600" b="1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）首次明确</a:t>
            </a:r>
          </a:p>
          <a:p>
            <a:pPr>
              <a:lnSpc>
                <a:spcPct val="130000"/>
              </a:lnSpc>
            </a:pPr>
            <a:r>
              <a:rPr lang="zh-CN" altLang="en-US" sz="2600" b="1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计算机体系结构是</a:t>
            </a:r>
            <a:r>
              <a:rPr lang="zh-CN" altLang="en-US" sz="2600" b="1" dirty="0">
                <a:solidFill>
                  <a:schemeClr val="accent2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程序员</a:t>
            </a:r>
            <a:r>
              <a:rPr lang="zh-CN" altLang="en-US" sz="2600" b="1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所看到的计算机的属性，即概念性结构与功能特性</a:t>
            </a:r>
          </a:p>
          <a:p>
            <a:pPr lvl="1" algn="just">
              <a:lnSpc>
                <a:spcPct val="130000"/>
              </a:lnSpc>
            </a:pPr>
            <a:r>
              <a:rPr lang="en-US" altLang="zh-CN" sz="2600" b="1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1964</a:t>
            </a:r>
            <a:r>
              <a:rPr lang="zh-CN" altLang="en-US" sz="2600" b="1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年</a:t>
            </a:r>
            <a:r>
              <a:rPr lang="en-US" altLang="zh-CN" sz="2600" b="1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4</a:t>
            </a:r>
            <a:r>
              <a:rPr lang="zh-CN" altLang="en-US" sz="2600" b="1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月，</a:t>
            </a:r>
            <a:r>
              <a:rPr lang="en-US" altLang="zh-CN" sz="2600" b="1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Architecture of the IBM System/360</a:t>
            </a:r>
            <a:r>
              <a:rPr lang="zh-CN" altLang="en-US" sz="2600" b="1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，发表在</a:t>
            </a:r>
            <a:r>
              <a:rPr lang="en-US" altLang="zh-CN" sz="2600" b="1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《IBM Journal of Research and Development》</a:t>
            </a:r>
            <a:r>
              <a:rPr lang="zh-CN" altLang="en-US" sz="2600" b="1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上</a:t>
            </a:r>
          </a:p>
          <a:p>
            <a:pPr lvl="1">
              <a:lnSpc>
                <a:spcPct val="130000"/>
              </a:lnSpc>
            </a:pPr>
            <a:r>
              <a:rPr lang="zh-CN" altLang="en-US" sz="2600" b="1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计算机体系结构概念的经典定义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8224" y="4404802"/>
            <a:ext cx="1831329" cy="2424932"/>
          </a:xfrm>
          <a:prstGeom prst="rect">
            <a:avLst/>
          </a:prstGeom>
        </p:spPr>
      </p:pic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6CC7B3C-F817-A229-6FBA-3815A86DFEF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pPr>
              <a:defRPr/>
            </a:pPr>
            <a:fld id="{176825D8-5552-437C-B11B-DBA862808F3C}" type="datetime1">
              <a:rPr lang="zh-CN" altLang="en-US" smtClean="0"/>
              <a:t>2025/9/3</a:t>
            </a:fld>
            <a:endParaRPr lang="en-US" altLang="zh-CN"/>
          </a:p>
        </p:txBody>
      </p:sp>
      <p:sp>
        <p:nvSpPr>
          <p:cNvPr id="4" name="页脚占位符 2">
            <a:extLst>
              <a:ext uri="{FF2B5EF4-FFF2-40B4-BE49-F238E27FC236}">
                <a16:creationId xmlns:a16="http://schemas.microsoft.com/office/drawing/2014/main" id="{B02491F9-7F43-A169-179D-927C0AF575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pPr>
              <a:defRPr/>
            </a:pPr>
            <a:r>
              <a:rPr lang="zh-CN" altLang="en-US"/>
              <a:t>计算机体系结构</a:t>
            </a:r>
            <a:endParaRPr lang="en-US" altLang="zh-CN"/>
          </a:p>
        </p:txBody>
      </p:sp>
      <p:sp>
        <p:nvSpPr>
          <p:cNvPr id="5" name="灯片编号占位符 3">
            <a:extLst>
              <a:ext uri="{FF2B5EF4-FFF2-40B4-BE49-F238E27FC236}">
                <a16:creationId xmlns:a16="http://schemas.microsoft.com/office/drawing/2014/main" id="{3B0366D2-5240-6C19-4C4D-D6D723450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>
              <a:defRPr/>
            </a:pPr>
            <a:fld id="{8BCAC33D-D29A-48B3-BCD6-381D3D720D26}" type="slidenum">
              <a:rPr lang="zh-CN" altLang="en-US" smtClean="0"/>
              <a:pPr>
                <a:defRPr/>
              </a:pPr>
              <a:t>36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54311805"/>
      </p:ext>
    </p:extLst>
  </p:cSld>
  <p:clrMapOvr>
    <a:masterClrMapping/>
  </p:clrMapOvr>
  <p:transition spd="slow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67544" y="116632"/>
            <a:ext cx="8229600" cy="11430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kumimoji="1" lang="zh-CN" altLang="en-US" sz="3600" b="1" dirty="0">
                <a:latin typeface="+mj-ea"/>
                <a:cs typeface="+mn-cs"/>
              </a:rPr>
              <a:t>程序员所看到的计算机的属性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95536" y="1268760"/>
            <a:ext cx="7776864" cy="5112568"/>
          </a:xfrm>
        </p:spPr>
        <p:txBody>
          <a:bodyPr/>
          <a:lstStyle/>
          <a:p>
            <a:pPr algn="just"/>
            <a:r>
              <a:rPr lang="zh-CN" alt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对于通用寄存器型机器，这些属性主要是指：</a:t>
            </a:r>
          </a:p>
          <a:p>
            <a:pPr marL="0" indent="0" algn="just">
              <a:buFont typeface="Wingdings" pitchFamily="2" charset="2"/>
              <a:buNone/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）数据表示：硬件能直接识别和处理的数据类型</a:t>
            </a:r>
          </a:p>
          <a:p>
            <a:pPr marL="0" indent="0" algn="just">
              <a:buFont typeface="Wingdings" pitchFamily="2" charset="2"/>
              <a:buNone/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）寻址规则：最小寻址单元、寻址方式及其表示</a:t>
            </a:r>
          </a:p>
          <a:p>
            <a:pPr marL="0" indent="0" algn="just">
              <a:buFont typeface="Wingdings" pitchFamily="2" charset="2"/>
              <a:buNone/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）寄存器定义：寄存器的定义、数量和使用方式</a:t>
            </a:r>
          </a:p>
          <a:p>
            <a:pPr marL="0" indent="0" algn="just">
              <a:buFont typeface="Wingdings" pitchFamily="2" charset="2"/>
              <a:buNone/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）指令系统：机器指令的操作类型和格式、指令间的排序和控制机构等</a:t>
            </a:r>
          </a:p>
          <a:p>
            <a:pPr marL="0" indent="0" algn="just">
              <a:buFont typeface="Wingdings" pitchFamily="2" charset="2"/>
              <a:buNone/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）中断系统：中断的类型和中断响应硬件的功能等</a:t>
            </a:r>
          </a:p>
          <a:p>
            <a:pPr marL="0" indent="0" algn="just">
              <a:buFont typeface="Wingdings" pitchFamily="2" charset="2"/>
              <a:buNone/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）机器工作状态的定义和切换：如管态和目态等</a:t>
            </a:r>
          </a:p>
          <a:p>
            <a:pPr marL="0" indent="0" algn="just">
              <a:buFont typeface="Wingdings" pitchFamily="2" charset="2"/>
              <a:buNone/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）存储系统：程序员可用的最大存储容量</a:t>
            </a:r>
          </a:p>
          <a:p>
            <a:pPr marL="0" indent="0" algn="just">
              <a:buFont typeface="Wingdings" pitchFamily="2" charset="2"/>
              <a:buNone/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）信息保护：信息保护方式和硬件的支持</a:t>
            </a:r>
          </a:p>
          <a:p>
            <a:pPr marL="0" indent="0" algn="just">
              <a:buFont typeface="Wingdings" pitchFamily="2" charset="2"/>
              <a:buNone/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I/O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结构：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I/O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寻址方式、数据传送的方式等</a:t>
            </a:r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236F8D8-3EE1-8B2C-C424-86ACD4CB7C9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pPr>
              <a:defRPr/>
            </a:pPr>
            <a:fld id="{176825D8-5552-437C-B11B-DBA862808F3C}" type="datetime1">
              <a:rPr lang="zh-CN" altLang="en-US" smtClean="0"/>
              <a:t>2025/9/3</a:t>
            </a:fld>
            <a:endParaRPr lang="en-US" altLang="zh-CN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86AD75C-8D0F-3C38-2D8A-2147B91AA5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pPr>
              <a:defRPr/>
            </a:pPr>
            <a:r>
              <a:rPr lang="zh-CN" altLang="en-US"/>
              <a:t>计算机体系结构</a:t>
            </a:r>
            <a:endParaRPr lang="en-US" altLang="zh-CN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FA6E96B-8241-86D1-5FD5-1C40913422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>
              <a:defRPr/>
            </a:pPr>
            <a:fld id="{8BCAC33D-D29A-48B3-BCD6-381D3D720D26}" type="slidenum">
              <a:rPr lang="zh-CN" altLang="en-US" smtClean="0"/>
              <a:pPr>
                <a:defRPr/>
              </a:pPr>
              <a:t>37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58486941"/>
      </p:ext>
    </p:extLst>
  </p:cSld>
  <p:clrMapOvr>
    <a:masterClrMapping/>
  </p:clrMapOvr>
  <p:transition spd="slow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1143000"/>
          </a:xfrm>
        </p:spPr>
        <p:txBody>
          <a:bodyPr/>
          <a:lstStyle/>
          <a:p>
            <a:r>
              <a:rPr lang="en-US" altLang="zh-CN" dirty="0">
                <a:ea typeface="ＭＳ Ｐゴシック" pitchFamily="34" charset="-128"/>
              </a:rPr>
              <a:t>What is Computer Architecture?</a:t>
            </a:r>
          </a:p>
        </p:txBody>
      </p:sp>
      <p:sp>
        <p:nvSpPr>
          <p:cNvPr id="54274" name="Content Placeholder 2"/>
          <p:cNvSpPr>
            <a:spLocks noGrp="1"/>
          </p:cNvSpPr>
          <p:nvPr>
            <p:ph idx="1"/>
          </p:nvPr>
        </p:nvSpPr>
        <p:spPr>
          <a:xfrm>
            <a:off x="251520" y="1052736"/>
            <a:ext cx="8610600" cy="5194300"/>
          </a:xfrm>
        </p:spPr>
        <p:txBody>
          <a:bodyPr>
            <a:normAutofit fontScale="85000" lnSpcReduction="10000"/>
          </a:bodyPr>
          <a:lstStyle/>
          <a:p>
            <a:r>
              <a:rPr lang="en-US" altLang="zh-CN" b="1" dirty="0" err="1">
                <a:ea typeface="ＭＳ Ｐゴシック" pitchFamily="34" charset="-128"/>
              </a:rPr>
              <a:t>ISA+Implementation</a:t>
            </a:r>
            <a:r>
              <a:rPr lang="en-US" altLang="zh-CN" b="1" dirty="0">
                <a:ea typeface="ＭＳ Ｐゴシック" pitchFamily="34" charset="-128"/>
              </a:rPr>
              <a:t> definition: </a:t>
            </a:r>
            <a:r>
              <a:rPr lang="en-US" altLang="zh-CN" dirty="0">
                <a:ea typeface="ＭＳ Ｐゴシック" pitchFamily="34" charset="-128"/>
              </a:rPr>
              <a:t>The science and art of designing, selecting, and interconnecting hardware components and designing the hardware/software interface to create a computing system that meets functional, performance, energy consumption, cost, and other specific goals. </a:t>
            </a:r>
          </a:p>
          <a:p>
            <a:r>
              <a:rPr lang="en-US" altLang="zh-CN" b="1" dirty="0">
                <a:ea typeface="ＭＳ Ｐゴシック" pitchFamily="34" charset="-128"/>
              </a:rPr>
              <a:t>Traditional (ISA-only) definition:</a:t>
            </a:r>
            <a:r>
              <a:rPr lang="en-US" altLang="zh-CN" dirty="0">
                <a:ea typeface="ＭＳ Ｐゴシック" pitchFamily="34" charset="-128"/>
              </a:rPr>
              <a:t> </a:t>
            </a:r>
            <a:r>
              <a:rPr lang="ja-JP" altLang="en-US" dirty="0">
                <a:ea typeface="ＭＳ Ｐゴシック" pitchFamily="34" charset="-128"/>
              </a:rPr>
              <a:t>“</a:t>
            </a:r>
            <a:r>
              <a:rPr lang="en-US" altLang="ja-JP" dirty="0">
                <a:ea typeface="ＭＳ Ｐゴシック" pitchFamily="34" charset="-128"/>
              </a:rPr>
              <a:t>The term </a:t>
            </a:r>
            <a:r>
              <a:rPr lang="en-US" altLang="ja-JP" i="1" dirty="0">
                <a:solidFill>
                  <a:srgbClr val="FF3300"/>
                </a:solidFill>
                <a:ea typeface="ＭＳ Ｐゴシック" pitchFamily="34" charset="-128"/>
              </a:rPr>
              <a:t>architecture</a:t>
            </a:r>
            <a:r>
              <a:rPr lang="en-US" altLang="ja-JP" dirty="0">
                <a:ea typeface="ＭＳ Ｐゴシック" pitchFamily="34" charset="-128"/>
              </a:rPr>
              <a:t> is used here to describe the attributes of a system as seen by the programmer, i.e., the conceptual structure and functional behavior as distinct from the organization of the dataflow and controls, the logic design, and the physical implementation.</a:t>
            </a:r>
            <a:r>
              <a:rPr lang="ja-JP" altLang="en-US" dirty="0">
                <a:ea typeface="ＭＳ Ｐゴシック" pitchFamily="34" charset="-128"/>
              </a:rPr>
              <a:t>”</a:t>
            </a:r>
            <a:r>
              <a:rPr lang="en-US" altLang="ja-JP" dirty="0">
                <a:ea typeface="ＭＳ Ｐゴシック" pitchFamily="34" charset="-128"/>
              </a:rPr>
              <a:t> </a:t>
            </a:r>
            <a:r>
              <a:rPr lang="en-US" altLang="ja-JP" i="1" dirty="0">
                <a:ea typeface="ＭＳ Ｐゴシック" pitchFamily="34" charset="-128"/>
              </a:rPr>
              <a:t>Gene Amdahl</a:t>
            </a:r>
            <a:r>
              <a:rPr lang="en-US" altLang="ja-JP" dirty="0">
                <a:ea typeface="ＭＳ Ｐゴシック" pitchFamily="34" charset="-128"/>
              </a:rPr>
              <a:t>, IBM Journal of R&amp;D, April 1964</a:t>
            </a:r>
          </a:p>
          <a:p>
            <a:endParaRPr lang="en-US" altLang="zh-CN" dirty="0">
              <a:ea typeface="ＭＳ Ｐゴシック" pitchFamily="34" charset="-128"/>
            </a:endParaRPr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F9927FC-AA01-8F8F-CAFC-F2A6D74809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EB7C54A-220A-4E79-A1A4-186016527CF3}" type="datetime1">
              <a:rPr lang="zh-CN" altLang="en-US" smtClean="0"/>
              <a:t>2025/9/3</a:t>
            </a:fld>
            <a:endParaRPr lang="en-US" altLang="zh-CN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B5E5B524-4C73-C0E4-A645-6EC3A94DC7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计算机体系结构</a:t>
            </a:r>
            <a:endParaRPr lang="en-US" altLang="zh-CN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F098D14-38FC-CA61-C588-1A16EB1B8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BCAC33D-D29A-48B3-BCD6-381D3D720D26}" type="slidenum">
              <a:rPr lang="zh-CN" altLang="en-US" smtClean="0"/>
              <a:pPr>
                <a:defRPr/>
              </a:pPr>
              <a:t>38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494119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The art of architecture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1B13C64-E972-4030-B520-CBC1442CA5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64" y="1556792"/>
            <a:ext cx="8981643" cy="4176464"/>
          </a:xfrm>
          <a:prstGeom prst="rect">
            <a:avLst/>
          </a:prstGeom>
        </p:spPr>
      </p:pic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D32BE7A-E457-8FB8-2918-7737E0662B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6262348-5488-4155-B0CB-A687CC41AF7D}" type="datetime1">
              <a:rPr lang="zh-CN" altLang="en-US" smtClean="0"/>
              <a:t>2025/9/3</a:t>
            </a:fld>
            <a:endParaRPr lang="en-US" altLang="zh-CN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A01282F-ECD5-0D3F-FBD1-B4C5580BE6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计算机体系结构</a:t>
            </a:r>
            <a:endParaRPr lang="en-US" altLang="zh-CN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336D15A-5698-FE75-F189-D6DDC1077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BCAC33D-D29A-48B3-BCD6-381D3D720D26}" type="slidenum">
              <a:rPr lang="zh-CN" altLang="en-US" smtClean="0"/>
              <a:pPr>
                <a:defRPr/>
              </a:pPr>
              <a:t>39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863586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>
          <a:xfrm>
            <a:off x="685800" y="285750"/>
            <a:ext cx="7772400" cy="890588"/>
          </a:xfrm>
        </p:spPr>
        <p:txBody>
          <a:bodyPr/>
          <a:lstStyle/>
          <a:p>
            <a:pPr eaLnBrk="1" hangingPunct="1"/>
            <a:r>
              <a:rPr lang="zh-CN" altLang="en-US"/>
              <a:t>参考教材</a:t>
            </a:r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E74D822-8A45-435B-9CE2-BEE0A5D0871D}" type="slidenum">
              <a:rPr lang="zh-CN" altLang="en-US"/>
              <a:pPr>
                <a:defRPr/>
              </a:pPr>
              <a:t>4</a:t>
            </a:fld>
            <a:endParaRPr lang="en-US" altLang="zh-CN"/>
          </a:p>
        </p:txBody>
      </p:sp>
      <p:sp>
        <p:nvSpPr>
          <p:cNvPr id="5" name="内容占位符 2"/>
          <p:cNvSpPr txBox="1">
            <a:spLocks/>
          </p:cNvSpPr>
          <p:nvPr/>
        </p:nvSpPr>
        <p:spPr bwMode="auto">
          <a:xfrm>
            <a:off x="692150" y="5084763"/>
            <a:ext cx="5243513" cy="1643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 algn="just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l"/>
              <a:defRPr/>
            </a:pPr>
            <a:endParaRPr lang="zh-CN" altLang="en-US" sz="2800" kern="0" dirty="0">
              <a:latin typeface="+mn-lt"/>
              <a:ea typeface="+mn-ea"/>
            </a:endParaRPr>
          </a:p>
        </p:txBody>
      </p:sp>
      <p:sp>
        <p:nvSpPr>
          <p:cNvPr id="5127" name="内容占位符 2"/>
          <p:cNvSpPr txBox="1">
            <a:spLocks/>
          </p:cNvSpPr>
          <p:nvPr/>
        </p:nvSpPr>
        <p:spPr bwMode="auto">
          <a:xfrm>
            <a:off x="219075" y="1544678"/>
            <a:ext cx="5716588" cy="1928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 kumimoji="1" sz="800" b="1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1pPr>
            <a:lvl2pPr marL="742950" indent="-285750" eaLnBrk="0" hangingPunct="0">
              <a:defRPr kumimoji="1" sz="800" b="1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2pPr>
            <a:lvl3pPr marL="1143000" indent="-228600" eaLnBrk="0" hangingPunct="0">
              <a:defRPr kumimoji="1" sz="800" b="1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3pPr>
            <a:lvl4pPr marL="1600200" indent="-228600" eaLnBrk="0" hangingPunct="0">
              <a:defRPr kumimoji="1" sz="800" b="1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4pPr>
            <a:lvl5pPr marL="2057400" indent="-228600" eaLnBrk="0" hangingPunct="0">
              <a:defRPr kumimoji="1" sz="800" b="1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9pPr>
          </a:lstStyle>
          <a:p>
            <a:pPr eaLnBrk="1" hangingPunct="1">
              <a:spcBef>
                <a:spcPct val="20000"/>
              </a:spcBef>
              <a:buFont typeface="Arial" pitchFamily="34" charset="0"/>
              <a:buChar char="•"/>
            </a:pPr>
            <a:r>
              <a:rPr lang="en-US" altLang="zh-CN" sz="2800" dirty="0">
                <a:latin typeface="Calibri" pitchFamily="34" charset="0"/>
              </a:rPr>
              <a:t>John L. Hennessy,</a:t>
            </a:r>
            <a:r>
              <a:rPr lang="zh-CN" altLang="en-US" sz="2800" dirty="0">
                <a:latin typeface="Calibri" pitchFamily="34" charset="0"/>
              </a:rPr>
              <a:t> </a:t>
            </a:r>
            <a:r>
              <a:rPr lang="en-US" altLang="zh-CN" sz="2800" dirty="0">
                <a:latin typeface="Calibri" pitchFamily="34" charset="0"/>
              </a:rPr>
              <a:t>David A. Patterson. Computer Architecture:</a:t>
            </a:r>
            <a:r>
              <a:rPr lang="zh-CN" altLang="en-US" sz="2800" dirty="0">
                <a:latin typeface="Calibri" pitchFamily="34" charset="0"/>
              </a:rPr>
              <a:t> </a:t>
            </a:r>
            <a:r>
              <a:rPr lang="en-US" altLang="zh-CN" sz="2800" dirty="0">
                <a:latin typeface="Calibri" pitchFamily="34" charset="0"/>
              </a:rPr>
              <a:t>A Quantitative Approach</a:t>
            </a:r>
          </a:p>
        </p:txBody>
      </p:sp>
      <p:pic>
        <p:nvPicPr>
          <p:cNvPr id="5129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5744" y="1176338"/>
            <a:ext cx="2182456" cy="26642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内容占位符 2">
            <a:extLst>
              <a:ext uri="{FF2B5EF4-FFF2-40B4-BE49-F238E27FC236}">
                <a16:creationId xmlns:a16="http://schemas.microsoft.com/office/drawing/2014/main" id="{DEC3273F-0544-42AC-93A6-3EEC43E6EF45}"/>
              </a:ext>
            </a:extLst>
          </p:cNvPr>
          <p:cNvSpPr txBox="1">
            <a:spLocks/>
          </p:cNvSpPr>
          <p:nvPr/>
        </p:nvSpPr>
        <p:spPr bwMode="auto">
          <a:xfrm>
            <a:off x="323528" y="4221088"/>
            <a:ext cx="5716588" cy="1928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 kumimoji="1" sz="800" b="1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1pPr>
            <a:lvl2pPr marL="742950" indent="-285750" eaLnBrk="0" hangingPunct="0">
              <a:defRPr kumimoji="1" sz="800" b="1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2pPr>
            <a:lvl3pPr marL="1143000" indent="-228600" eaLnBrk="0" hangingPunct="0">
              <a:defRPr kumimoji="1" sz="800" b="1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3pPr>
            <a:lvl4pPr marL="1600200" indent="-228600" eaLnBrk="0" hangingPunct="0">
              <a:defRPr kumimoji="1" sz="800" b="1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4pPr>
            <a:lvl5pPr marL="2057400" indent="-228600" eaLnBrk="0" hangingPunct="0">
              <a:defRPr kumimoji="1" sz="800" b="1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9pPr>
          </a:lstStyle>
          <a:p>
            <a:pPr eaLnBrk="1" hangingPunct="1">
              <a:spcBef>
                <a:spcPct val="20000"/>
              </a:spcBef>
              <a:buFont typeface="Arial" pitchFamily="34" charset="0"/>
              <a:buChar char="•"/>
            </a:pPr>
            <a:r>
              <a:rPr lang="zh-CN" altLang="en-US" sz="2800" dirty="0">
                <a:latin typeface="Calibri" pitchFamily="34" charset="0"/>
              </a:rPr>
              <a:t>胡伟武等</a:t>
            </a:r>
            <a:r>
              <a:rPr lang="en-US" altLang="zh-CN" sz="2800" dirty="0">
                <a:latin typeface="Calibri" pitchFamily="34" charset="0"/>
              </a:rPr>
              <a:t>. </a:t>
            </a:r>
            <a:r>
              <a:rPr lang="zh-CN" altLang="en-US" sz="2800" dirty="0">
                <a:latin typeface="Calibri" pitchFamily="34" charset="0"/>
              </a:rPr>
              <a:t>计算机体系结构基础</a:t>
            </a:r>
            <a:endParaRPr lang="en-US" altLang="zh-CN" sz="2800" dirty="0">
              <a:latin typeface="Calibri" pitchFamily="34" charset="0"/>
            </a:endParaRPr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ED9EC64-7BE4-3959-A117-FF50348C34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E82389B-3A04-482A-9D94-27DBBB36FBD1}" type="datetime1">
              <a:rPr lang="zh-CN" altLang="en-US" smtClean="0"/>
              <a:t>2025/9/3</a:t>
            </a:fld>
            <a:endParaRPr lang="en-US" altLang="zh-CN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43EDBB36-4EEE-5504-DC24-559EED3344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计算机体系结构</a:t>
            </a:r>
            <a:endParaRPr lang="en-US" altLang="zh-CN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ＭＳ Ｐゴシック" pitchFamily="34" charset="-128"/>
              </a:rPr>
              <a:t>ISA vs. Microarchitecture</a:t>
            </a:r>
          </a:p>
        </p:txBody>
      </p:sp>
      <p:sp>
        <p:nvSpPr>
          <p:cNvPr id="55298" name="Content Placeholder 24"/>
          <p:cNvSpPr>
            <a:spLocks noGrp="1"/>
          </p:cNvSpPr>
          <p:nvPr>
            <p:ph sz="half" idx="1"/>
          </p:nvPr>
        </p:nvSpPr>
        <p:spPr>
          <a:xfrm>
            <a:off x="228600" y="1173163"/>
            <a:ext cx="6537325" cy="4876800"/>
          </a:xfrm>
        </p:spPr>
        <p:txBody>
          <a:bodyPr>
            <a:normAutofit lnSpcReduction="10000"/>
          </a:bodyPr>
          <a:lstStyle/>
          <a:p>
            <a:r>
              <a:rPr lang="en-US" altLang="zh-CN" dirty="0">
                <a:ea typeface="ＭＳ Ｐゴシック" pitchFamily="34" charset="-128"/>
              </a:rPr>
              <a:t>ISA</a:t>
            </a:r>
          </a:p>
          <a:p>
            <a:pPr lvl="1"/>
            <a:r>
              <a:rPr lang="en-US" altLang="zh-CN" dirty="0">
                <a:ea typeface="ＭＳ Ｐゴシック" pitchFamily="34" charset="-128"/>
              </a:rPr>
              <a:t>Agreed upon interface between software and hardware</a:t>
            </a:r>
          </a:p>
          <a:p>
            <a:pPr lvl="2"/>
            <a:r>
              <a:rPr lang="en-US" altLang="zh-CN" dirty="0">
                <a:ea typeface="ＭＳ Ｐゴシック" pitchFamily="34" charset="-128"/>
              </a:rPr>
              <a:t>SW/compiler assumes, HW promises</a:t>
            </a:r>
          </a:p>
          <a:p>
            <a:pPr lvl="1"/>
            <a:r>
              <a:rPr lang="en-US" altLang="zh-CN" dirty="0">
                <a:solidFill>
                  <a:srgbClr val="0000FF"/>
                </a:solidFill>
                <a:ea typeface="ＭＳ Ｐゴシック" pitchFamily="34" charset="-128"/>
              </a:rPr>
              <a:t>What the software writer needs to know to write and debug system/user programs </a:t>
            </a:r>
          </a:p>
          <a:p>
            <a:r>
              <a:rPr lang="en-US" altLang="zh-CN" dirty="0">
                <a:ea typeface="ＭＳ Ｐゴシック" pitchFamily="34" charset="-128"/>
              </a:rPr>
              <a:t>Microarchitecture(</a:t>
            </a:r>
            <a:r>
              <a:rPr lang="en-US" altLang="zh-CN" b="1" dirty="0" err="1">
                <a:ea typeface="ＭＳ Ｐゴシック" pitchFamily="34" charset="-128"/>
              </a:rPr>
              <a:t>uarch</a:t>
            </a:r>
            <a:r>
              <a:rPr lang="en-US" altLang="zh-CN" dirty="0">
                <a:ea typeface="ＭＳ Ｐゴシック" pitchFamily="34" charset="-128"/>
              </a:rPr>
              <a:t>)/Organization</a:t>
            </a:r>
          </a:p>
          <a:p>
            <a:pPr lvl="1"/>
            <a:r>
              <a:rPr lang="en-US" altLang="zh-CN" dirty="0">
                <a:ea typeface="ＭＳ Ｐゴシック" pitchFamily="34" charset="-128"/>
              </a:rPr>
              <a:t>Specific implementation of an ISA</a:t>
            </a:r>
          </a:p>
          <a:p>
            <a:pPr lvl="1"/>
            <a:r>
              <a:rPr lang="en-US" altLang="zh-CN" dirty="0">
                <a:ea typeface="ＭＳ Ｐゴシック" pitchFamily="34" charset="-128"/>
              </a:rPr>
              <a:t>Not visible to the software</a:t>
            </a:r>
          </a:p>
          <a:p>
            <a:r>
              <a:rPr lang="en-US" altLang="zh-CN" dirty="0">
                <a:ea typeface="ＭＳ Ｐゴシック" pitchFamily="34" charset="-128"/>
              </a:rPr>
              <a:t>Microprocessor</a:t>
            </a:r>
          </a:p>
          <a:p>
            <a:pPr lvl="1"/>
            <a:r>
              <a:rPr lang="en-US" altLang="zh-CN" b="1" dirty="0">
                <a:ea typeface="ＭＳ Ｐゴシック" pitchFamily="34" charset="-128"/>
              </a:rPr>
              <a:t>ISA, </a:t>
            </a:r>
            <a:r>
              <a:rPr lang="en-US" altLang="zh-CN" b="1" dirty="0" err="1">
                <a:ea typeface="ＭＳ Ｐゴシック" pitchFamily="34" charset="-128"/>
              </a:rPr>
              <a:t>uarch</a:t>
            </a:r>
            <a:r>
              <a:rPr lang="en-US" altLang="zh-CN" dirty="0">
                <a:ea typeface="ＭＳ Ｐゴシック" pitchFamily="34" charset="-128"/>
              </a:rPr>
              <a:t>, circuits</a:t>
            </a:r>
          </a:p>
          <a:p>
            <a:pPr lvl="1"/>
            <a:r>
              <a:rPr lang="ja-JP" altLang="en-US" dirty="0">
                <a:ea typeface="ＭＳ Ｐゴシック" pitchFamily="34" charset="-128"/>
              </a:rPr>
              <a:t>“</a:t>
            </a:r>
            <a:r>
              <a:rPr lang="en-US" altLang="ja-JP" dirty="0">
                <a:ea typeface="ＭＳ Ｐゴシック" pitchFamily="34" charset="-128"/>
              </a:rPr>
              <a:t>Architecture</a:t>
            </a:r>
            <a:r>
              <a:rPr lang="ja-JP" altLang="en-US" dirty="0">
                <a:ea typeface="ＭＳ Ｐゴシック" pitchFamily="34" charset="-128"/>
              </a:rPr>
              <a:t>”</a:t>
            </a:r>
            <a:r>
              <a:rPr lang="en-US" altLang="ja-JP" dirty="0">
                <a:ea typeface="ＭＳ Ｐゴシック" pitchFamily="34" charset="-128"/>
              </a:rPr>
              <a:t> = ISA + microarchitecture</a:t>
            </a:r>
            <a:endParaRPr lang="en-US" altLang="zh-CN" dirty="0">
              <a:ea typeface="ＭＳ Ｐゴシック" pitchFamily="34" charset="-128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6765925" y="1884363"/>
            <a:ext cx="2126555" cy="2662237"/>
            <a:chOff x="6765925" y="1884363"/>
            <a:chExt cx="1946275" cy="2662237"/>
          </a:xfrm>
        </p:grpSpPr>
        <p:sp>
          <p:nvSpPr>
            <p:cNvPr id="14" name="Text Box 4"/>
            <p:cNvSpPr txBox="1">
              <a:spLocks noChangeArrowheads="1"/>
            </p:cNvSpPr>
            <p:nvPr/>
          </p:nvSpPr>
          <p:spPr bwMode="auto">
            <a:xfrm>
              <a:off x="6765925" y="3408363"/>
              <a:ext cx="1946275" cy="37623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en-US" altLang="zh-CN" sz="1800" dirty="0">
                  <a:solidFill>
                    <a:srgbClr val="000000"/>
                  </a:solidFill>
                  <a:cs typeface="Arial" pitchFamily="34" charset="0"/>
                </a:rPr>
                <a:t>Microarchitecture</a:t>
              </a:r>
            </a:p>
          </p:txBody>
        </p:sp>
        <p:sp>
          <p:nvSpPr>
            <p:cNvPr id="15" name="Text Box 5"/>
            <p:cNvSpPr txBox="1">
              <a:spLocks noChangeAspect="1" noChangeArrowheads="1"/>
            </p:cNvSpPr>
            <p:nvPr/>
          </p:nvSpPr>
          <p:spPr bwMode="auto">
            <a:xfrm>
              <a:off x="6765925" y="3027363"/>
              <a:ext cx="1946275" cy="37623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/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en-US" altLang="zh-CN" sz="1800">
                  <a:solidFill>
                    <a:srgbClr val="000000"/>
                  </a:solidFill>
                  <a:cs typeface="Arial" pitchFamily="34" charset="0"/>
                </a:rPr>
                <a:t>ISA</a:t>
              </a:r>
            </a:p>
          </p:txBody>
        </p:sp>
        <p:sp>
          <p:nvSpPr>
            <p:cNvPr id="16" name="Text Box 6"/>
            <p:cNvSpPr txBox="1">
              <a:spLocks noChangeAspect="1" noChangeArrowheads="1"/>
            </p:cNvSpPr>
            <p:nvPr/>
          </p:nvSpPr>
          <p:spPr bwMode="auto">
            <a:xfrm>
              <a:off x="6765925" y="2646363"/>
              <a:ext cx="1946275" cy="37623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/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en-US" altLang="zh-CN" sz="1800" dirty="0">
                  <a:solidFill>
                    <a:srgbClr val="000000"/>
                  </a:solidFill>
                  <a:cs typeface="Arial" pitchFamily="34" charset="0"/>
                </a:rPr>
                <a:t>Program</a:t>
              </a:r>
            </a:p>
          </p:txBody>
        </p:sp>
        <p:sp>
          <p:nvSpPr>
            <p:cNvPr id="17" name="Text Box 7"/>
            <p:cNvSpPr txBox="1">
              <a:spLocks noChangeAspect="1" noChangeArrowheads="1"/>
            </p:cNvSpPr>
            <p:nvPr/>
          </p:nvSpPr>
          <p:spPr bwMode="auto">
            <a:xfrm>
              <a:off x="6765925" y="2265363"/>
              <a:ext cx="1946275" cy="37623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/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en-US" altLang="zh-CN" sz="1800">
                  <a:solidFill>
                    <a:srgbClr val="000000"/>
                  </a:solidFill>
                  <a:cs typeface="Arial" pitchFamily="34" charset="0"/>
                </a:rPr>
                <a:t>Algorithm</a:t>
              </a:r>
            </a:p>
          </p:txBody>
        </p:sp>
        <p:sp>
          <p:nvSpPr>
            <p:cNvPr id="18" name="Text Box 8"/>
            <p:cNvSpPr txBox="1">
              <a:spLocks noChangeAspect="1" noChangeArrowheads="1"/>
            </p:cNvSpPr>
            <p:nvPr/>
          </p:nvSpPr>
          <p:spPr bwMode="auto">
            <a:xfrm>
              <a:off x="6765925" y="1884363"/>
              <a:ext cx="1946275" cy="37623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/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en-US" altLang="zh-CN" sz="1800">
                  <a:solidFill>
                    <a:srgbClr val="000000"/>
                  </a:solidFill>
                  <a:cs typeface="Arial" pitchFamily="34" charset="0"/>
                </a:rPr>
                <a:t>Problem</a:t>
              </a:r>
            </a:p>
          </p:txBody>
        </p:sp>
        <p:sp>
          <p:nvSpPr>
            <p:cNvPr id="19" name="Text Box 9"/>
            <p:cNvSpPr txBox="1">
              <a:spLocks noChangeAspect="1" noChangeArrowheads="1"/>
            </p:cNvSpPr>
            <p:nvPr/>
          </p:nvSpPr>
          <p:spPr bwMode="auto">
            <a:xfrm>
              <a:off x="6765925" y="3789363"/>
              <a:ext cx="1946275" cy="37623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/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en-US" altLang="zh-CN" sz="1800">
                  <a:solidFill>
                    <a:srgbClr val="000000"/>
                  </a:solidFill>
                  <a:cs typeface="Arial" pitchFamily="34" charset="0"/>
                </a:rPr>
                <a:t>Circuits</a:t>
              </a:r>
            </a:p>
          </p:txBody>
        </p:sp>
        <p:sp>
          <p:nvSpPr>
            <p:cNvPr id="20" name="Text Box 10"/>
            <p:cNvSpPr txBox="1">
              <a:spLocks noChangeAspect="1" noChangeArrowheads="1"/>
            </p:cNvSpPr>
            <p:nvPr/>
          </p:nvSpPr>
          <p:spPr bwMode="auto">
            <a:xfrm>
              <a:off x="6765925" y="4170363"/>
              <a:ext cx="1946275" cy="37623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/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en-US" altLang="zh-CN" sz="1800">
                  <a:solidFill>
                    <a:srgbClr val="000000"/>
                  </a:solidFill>
                  <a:cs typeface="Arial" pitchFamily="34" charset="0"/>
                </a:rPr>
                <a:t>Electrons</a:t>
              </a:r>
            </a:p>
          </p:txBody>
        </p:sp>
      </p:grpSp>
      <p:sp>
        <p:nvSpPr>
          <p:cNvPr id="2" name="矩形 1"/>
          <p:cNvSpPr/>
          <p:nvPr/>
        </p:nvSpPr>
        <p:spPr>
          <a:xfrm>
            <a:off x="6209146" y="4725144"/>
            <a:ext cx="3059832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/>
              <a:t>“Requirements Bottlenecks and Good Fortune Agents for Microprocessor Evolution”, Y. </a:t>
            </a:r>
            <a:r>
              <a:rPr lang="en-US" altLang="zh-CN" sz="1600" dirty="0" err="1"/>
              <a:t>Patt</a:t>
            </a:r>
            <a:r>
              <a:rPr lang="en-US" altLang="zh-CN" sz="1600" dirty="0"/>
              <a:t>-IEEE 2001</a:t>
            </a:r>
            <a:endParaRPr lang="zh-CN" altLang="en-US" sz="1600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96E3C63-F08D-ED38-1A5E-AA8C9A9831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1446B8B-FCAF-4FD0-A203-7EBA45CD3CF7}" type="datetime1">
              <a:rPr lang="zh-CN" altLang="en-US" smtClean="0"/>
              <a:t>2025/9/3</a:t>
            </a:fld>
            <a:endParaRPr lang="en-US" altLang="zh-CN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EFAB5B1-0958-45CC-3081-FFC04F9EF6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计算机体系结构</a:t>
            </a:r>
            <a:endParaRPr lang="en-US" altLang="zh-CN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F82F6D1-AE54-E1A2-39C9-28DD2F550E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3CCC3E9-608E-4023-AA79-77ECC6312F57}" type="slidenum">
              <a:rPr lang="zh-CN" altLang="en-US" smtClean="0"/>
              <a:pPr>
                <a:defRPr/>
              </a:pPr>
              <a:t>40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1291621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6"/>
          <p:cNvSpPr>
            <a:spLocks noGrp="1" noChangeArrowheads="1"/>
          </p:cNvSpPr>
          <p:nvPr>
            <p:ph type="title" idx="4294967295"/>
          </p:nvPr>
        </p:nvSpPr>
        <p:spPr/>
        <p:txBody>
          <a:bodyPr>
            <a:normAutofit/>
          </a:bodyPr>
          <a:lstStyle/>
          <a:p>
            <a:r>
              <a:rPr lang="zh-CN" altLang="en-US" sz="3600" dirty="0">
                <a:latin typeface="华文中宋" panose="02010600040101010101" pitchFamily="2" charset="-122"/>
                <a:ea typeface="华文中宋" panose="02010600040101010101" pitchFamily="2" charset="-122"/>
              </a:rPr>
              <a:t>计算机组成</a:t>
            </a:r>
          </a:p>
        </p:txBody>
      </p:sp>
      <p:sp>
        <p:nvSpPr>
          <p:cNvPr id="23555" name="Rectangle 7"/>
          <p:cNvSpPr>
            <a:spLocks noGrp="1" noChangeArrowheads="1"/>
          </p:cNvSpPr>
          <p:nvPr>
            <p:ph type="body" idx="4294967295"/>
          </p:nvPr>
        </p:nvSpPr>
        <p:spPr>
          <a:xfrm>
            <a:off x="467544" y="1484784"/>
            <a:ext cx="8229600" cy="4896544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zh-CN" altLang="en-US" sz="2800" b="1" dirty="0">
                <a:latin typeface="+mj-ea"/>
                <a:ea typeface="+mj-ea"/>
              </a:rPr>
              <a:t>指令集结构的逻辑实现</a:t>
            </a:r>
          </a:p>
          <a:p>
            <a:pPr lvl="1">
              <a:lnSpc>
                <a:spcPct val="120000"/>
              </a:lnSpc>
            </a:pPr>
            <a:r>
              <a:rPr lang="zh-CN" altLang="en-US" b="1" dirty="0">
                <a:latin typeface="+mj-ea"/>
                <a:ea typeface="+mj-ea"/>
              </a:rPr>
              <a:t>数据通路宽度</a:t>
            </a:r>
          </a:p>
          <a:p>
            <a:pPr lvl="1">
              <a:lnSpc>
                <a:spcPct val="120000"/>
              </a:lnSpc>
            </a:pPr>
            <a:r>
              <a:rPr lang="zh-CN" altLang="en-US" b="1" dirty="0">
                <a:latin typeface="+mj-ea"/>
                <a:ea typeface="+mj-ea"/>
              </a:rPr>
              <a:t>专用功能部件的设置</a:t>
            </a:r>
          </a:p>
          <a:p>
            <a:pPr lvl="1">
              <a:lnSpc>
                <a:spcPct val="120000"/>
              </a:lnSpc>
            </a:pPr>
            <a:r>
              <a:rPr lang="zh-CN" altLang="en-US" b="1" dirty="0">
                <a:latin typeface="+mj-ea"/>
                <a:ea typeface="+mj-ea"/>
              </a:rPr>
              <a:t>功能部件的并行性</a:t>
            </a:r>
          </a:p>
          <a:p>
            <a:pPr lvl="1">
              <a:lnSpc>
                <a:spcPct val="120000"/>
              </a:lnSpc>
            </a:pPr>
            <a:r>
              <a:rPr lang="zh-CN" altLang="en-US" b="1" dirty="0">
                <a:latin typeface="+mj-ea"/>
                <a:ea typeface="+mj-ea"/>
              </a:rPr>
              <a:t>缓冲和排队技术</a:t>
            </a:r>
          </a:p>
          <a:p>
            <a:pPr lvl="1">
              <a:lnSpc>
                <a:spcPct val="120000"/>
              </a:lnSpc>
            </a:pPr>
            <a:r>
              <a:rPr lang="zh-CN" altLang="en-US" b="1" dirty="0">
                <a:latin typeface="+mj-ea"/>
                <a:ea typeface="+mj-ea"/>
              </a:rPr>
              <a:t>预测技术</a:t>
            </a:r>
          </a:p>
          <a:p>
            <a:pPr lvl="1">
              <a:lnSpc>
                <a:spcPct val="120000"/>
              </a:lnSpc>
            </a:pPr>
            <a:r>
              <a:rPr lang="zh-CN" altLang="en-US" b="1" dirty="0">
                <a:latin typeface="+mj-ea"/>
                <a:ea typeface="+mj-ea"/>
              </a:rPr>
              <a:t>可靠性技术</a:t>
            </a:r>
          </a:p>
          <a:p>
            <a:pPr lvl="1">
              <a:lnSpc>
                <a:spcPct val="120000"/>
              </a:lnSpc>
            </a:pPr>
            <a:r>
              <a:rPr lang="zh-CN" altLang="en-US" b="1" dirty="0">
                <a:latin typeface="+mj-ea"/>
                <a:ea typeface="+mj-ea"/>
              </a:rPr>
              <a:t>控制机构的组成，等等</a:t>
            </a:r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D9B97D16-9C5C-8BC4-2C63-67AED0B8F2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pPr>
              <a:defRPr/>
            </a:pPr>
            <a:fld id="{176825D8-5552-437C-B11B-DBA862808F3C}" type="datetime1">
              <a:rPr lang="zh-CN" altLang="en-US" smtClean="0"/>
              <a:t>2025/9/3</a:t>
            </a:fld>
            <a:endParaRPr lang="en-US" altLang="zh-CN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4A3F0B77-2DDD-84C9-DD26-4C7F2B8E93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pPr>
              <a:defRPr/>
            </a:pPr>
            <a:r>
              <a:rPr lang="zh-CN" altLang="en-US"/>
              <a:t>计算机体系结构</a:t>
            </a:r>
            <a:endParaRPr lang="en-US" altLang="zh-CN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4771448-2A20-D530-23EF-CA151CE01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>
              <a:defRPr/>
            </a:pPr>
            <a:fld id="{8BCAC33D-D29A-48B3-BCD6-381D3D720D26}" type="slidenum">
              <a:rPr lang="zh-CN" altLang="en-US" smtClean="0"/>
              <a:pPr>
                <a:defRPr/>
              </a:pPr>
              <a:t>41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8718625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11"/>
          <p:cNvSpPr>
            <a:spLocks noGrp="1" noChangeArrowheads="1"/>
          </p:cNvSpPr>
          <p:nvPr>
            <p:ph type="title" idx="4294967295"/>
          </p:nvPr>
        </p:nvSpPr>
        <p:spPr/>
        <p:txBody>
          <a:bodyPr>
            <a:normAutofit/>
          </a:bodyPr>
          <a:lstStyle/>
          <a:p>
            <a:r>
              <a:rPr lang="zh-CN" altLang="en-US" sz="3600" dirty="0">
                <a:latin typeface="华文中宋" panose="02010600040101010101" pitchFamily="2" charset="-122"/>
                <a:ea typeface="华文中宋" panose="02010600040101010101" pitchFamily="2" charset="-122"/>
              </a:rPr>
              <a:t>计算机的实现</a:t>
            </a:r>
          </a:p>
        </p:txBody>
      </p:sp>
      <p:sp>
        <p:nvSpPr>
          <p:cNvPr id="24579" name="Rectangle 12"/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normAutofit/>
          </a:bodyPr>
          <a:lstStyle/>
          <a:p>
            <a:r>
              <a:rPr lang="zh-CN" altLang="en-US" sz="2600" dirty="0">
                <a:latin typeface="Verdana" pitchFamily="34" charset="0"/>
                <a:ea typeface="华文中宋" pitchFamily="2" charset="-122"/>
              </a:rPr>
              <a:t>处理器、主存的物理结构</a:t>
            </a:r>
          </a:p>
          <a:p>
            <a:r>
              <a:rPr lang="zh-CN" altLang="en-US" sz="2600" dirty="0">
                <a:latin typeface="Verdana" pitchFamily="34" charset="0"/>
                <a:ea typeface="华文中宋" pitchFamily="2" charset="-122"/>
              </a:rPr>
              <a:t>器件的集成度和速度</a:t>
            </a:r>
          </a:p>
          <a:p>
            <a:r>
              <a:rPr lang="zh-CN" altLang="en-US" sz="2600" dirty="0">
                <a:latin typeface="Verdana" pitchFamily="34" charset="0"/>
                <a:ea typeface="华文中宋" pitchFamily="2" charset="-122"/>
              </a:rPr>
              <a:t>信号传输</a:t>
            </a:r>
          </a:p>
          <a:p>
            <a:r>
              <a:rPr lang="zh-CN" altLang="en-US" sz="2600" dirty="0">
                <a:latin typeface="Verdana" pitchFamily="34" charset="0"/>
                <a:ea typeface="华文中宋" pitchFamily="2" charset="-122"/>
              </a:rPr>
              <a:t>器件、模块、插件、底板的划分与连接</a:t>
            </a:r>
          </a:p>
          <a:p>
            <a:r>
              <a:rPr lang="zh-CN" altLang="en-US" sz="2600" dirty="0">
                <a:latin typeface="Verdana" pitchFamily="34" charset="0"/>
                <a:ea typeface="华文中宋" pitchFamily="2" charset="-122"/>
              </a:rPr>
              <a:t>涉及的专用器件</a:t>
            </a:r>
          </a:p>
          <a:p>
            <a:r>
              <a:rPr lang="zh-CN" altLang="en-US" sz="2600" dirty="0">
                <a:latin typeface="Verdana" pitchFamily="34" charset="0"/>
                <a:ea typeface="华文中宋" pitchFamily="2" charset="-122"/>
              </a:rPr>
              <a:t>电源、冷却</a:t>
            </a:r>
          </a:p>
          <a:p>
            <a:r>
              <a:rPr lang="zh-CN" altLang="en-US" sz="2600" dirty="0">
                <a:latin typeface="Verdana" pitchFamily="34" charset="0"/>
                <a:ea typeface="华文中宋" pitchFamily="2" charset="-122"/>
              </a:rPr>
              <a:t>微组装技术</a:t>
            </a:r>
          </a:p>
          <a:p>
            <a:r>
              <a:rPr lang="zh-CN" altLang="en-US" sz="2600" dirty="0">
                <a:latin typeface="Verdana" pitchFamily="34" charset="0"/>
                <a:ea typeface="华文中宋" pitchFamily="2" charset="-122"/>
              </a:rPr>
              <a:t>整机装配技术，等等</a:t>
            </a:r>
          </a:p>
        </p:txBody>
      </p:sp>
      <p:pic>
        <p:nvPicPr>
          <p:cNvPr id="24580" name="Picture 8" descr="Intel FV815EP"/>
          <p:cNvPicPr>
            <a:picLocks noGrp="1" noChangeAspect="1" noChangeArrowheads="1"/>
          </p:cNvPicPr>
          <p:nvPr>
            <p:ph sz="half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932363" y="3716338"/>
            <a:ext cx="3814762" cy="2198687"/>
          </a:xfrm>
          <a:noFill/>
        </p:spPr>
      </p:pic>
      <p:sp>
        <p:nvSpPr>
          <p:cNvPr id="2" name="日期占位符 1">
            <a:extLst>
              <a:ext uri="{FF2B5EF4-FFF2-40B4-BE49-F238E27FC236}">
                <a16:creationId xmlns:a16="http://schemas.microsoft.com/office/drawing/2014/main" id="{4E4C1242-1CA1-6BD6-5D57-795B4353B05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pPr>
              <a:defRPr/>
            </a:pPr>
            <a:fld id="{176825D8-5552-437C-B11B-DBA862808F3C}" type="datetime1">
              <a:rPr lang="zh-CN" altLang="en-US" smtClean="0"/>
              <a:t>2025/9/3</a:t>
            </a:fld>
            <a:endParaRPr lang="en-US" altLang="zh-CN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8F5ED1E-84F2-4C97-0DD2-9C0D9A331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pPr>
              <a:defRPr/>
            </a:pPr>
            <a:r>
              <a:rPr lang="zh-CN" altLang="en-US"/>
              <a:t>计算机体系结构</a:t>
            </a:r>
            <a:endParaRPr lang="en-US" altLang="zh-CN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DC80C46-2F9F-9639-81F9-76F4FC537E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>
              <a:defRPr/>
            </a:pPr>
            <a:fld id="{8BCAC33D-D29A-48B3-BCD6-381D3D720D26}" type="slidenum">
              <a:rPr lang="zh-CN" altLang="en-US" smtClean="0"/>
              <a:pPr>
                <a:defRPr/>
              </a:pPr>
              <a:t>42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1829180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noAutofit/>
          </a:bodyPr>
          <a:lstStyle/>
          <a:p>
            <a:r>
              <a:rPr lang="zh-CN" altLang="en-US" sz="2600" dirty="0">
                <a:latin typeface="Verdana" pitchFamily="34" charset="0"/>
                <a:ea typeface="华文中宋" pitchFamily="2" charset="-122"/>
              </a:rPr>
              <a:t>体系结构的概念用于描述计算机系统设计的技术、方法和理论，包括以下三个方面：</a:t>
            </a:r>
          </a:p>
          <a:p>
            <a:pPr marL="0" indent="0">
              <a:buNone/>
            </a:pPr>
            <a:r>
              <a:rPr lang="zh-CN" altLang="en-US" sz="2600" dirty="0">
                <a:latin typeface="Verdana" pitchFamily="34" charset="0"/>
                <a:ea typeface="华文中宋" pitchFamily="2" charset="-122"/>
              </a:rPr>
              <a:t>   （</a:t>
            </a:r>
            <a:r>
              <a:rPr lang="en-US" altLang="zh-CN" sz="2600" dirty="0">
                <a:latin typeface="Verdana" pitchFamily="34" charset="0"/>
                <a:ea typeface="华文中宋" pitchFamily="2" charset="-122"/>
              </a:rPr>
              <a:t>1</a:t>
            </a:r>
            <a:r>
              <a:rPr lang="zh-CN" altLang="en-US" sz="2600" dirty="0">
                <a:latin typeface="Verdana" pitchFamily="34" charset="0"/>
                <a:ea typeface="华文中宋" pitchFamily="2" charset="-122"/>
              </a:rPr>
              <a:t>）计算机指令系统</a:t>
            </a:r>
            <a:endParaRPr lang="en-US" altLang="zh-CN" sz="2600" dirty="0">
              <a:latin typeface="Verdana" pitchFamily="34" charset="0"/>
              <a:ea typeface="华文中宋" pitchFamily="2" charset="-122"/>
            </a:endParaRPr>
          </a:p>
          <a:p>
            <a:pPr marL="0" indent="0">
              <a:buNone/>
            </a:pPr>
            <a:r>
              <a:rPr lang="en-US" altLang="zh-CN" sz="2600" dirty="0">
                <a:latin typeface="Verdana" pitchFamily="34" charset="0"/>
                <a:ea typeface="华文中宋" pitchFamily="2" charset="-122"/>
              </a:rPr>
              <a:t>   </a:t>
            </a:r>
            <a:r>
              <a:rPr lang="zh-CN" altLang="en-US" sz="2600" dirty="0">
                <a:latin typeface="Verdana" pitchFamily="34" charset="0"/>
                <a:ea typeface="华文中宋" pitchFamily="2" charset="-122"/>
              </a:rPr>
              <a:t>（</a:t>
            </a:r>
            <a:r>
              <a:rPr lang="en-US" altLang="zh-CN" sz="2600" dirty="0">
                <a:latin typeface="Verdana" pitchFamily="34" charset="0"/>
                <a:ea typeface="华文中宋" pitchFamily="2" charset="-122"/>
              </a:rPr>
              <a:t>2</a:t>
            </a:r>
            <a:r>
              <a:rPr lang="zh-CN" altLang="en-US" sz="2600" dirty="0">
                <a:latin typeface="Verdana" pitchFamily="34" charset="0"/>
                <a:ea typeface="华文中宋" pitchFamily="2" charset="-122"/>
              </a:rPr>
              <a:t>）计算机组成</a:t>
            </a:r>
            <a:endParaRPr lang="en-US" altLang="zh-CN" sz="2600" dirty="0">
              <a:latin typeface="Verdana" pitchFamily="34" charset="0"/>
              <a:ea typeface="华文中宋" pitchFamily="2" charset="-122"/>
            </a:endParaRPr>
          </a:p>
          <a:p>
            <a:pPr marL="0" indent="0">
              <a:buNone/>
            </a:pPr>
            <a:r>
              <a:rPr lang="zh-CN" altLang="en-US" sz="2600" dirty="0">
                <a:latin typeface="Verdana" pitchFamily="34" charset="0"/>
                <a:ea typeface="华文中宋" pitchFamily="2" charset="-122"/>
              </a:rPr>
              <a:t>   （</a:t>
            </a:r>
            <a:r>
              <a:rPr lang="en-US" altLang="zh-CN" sz="2600" dirty="0">
                <a:latin typeface="Verdana" pitchFamily="34" charset="0"/>
                <a:ea typeface="华文中宋" pitchFamily="2" charset="-122"/>
              </a:rPr>
              <a:t>3</a:t>
            </a:r>
            <a:r>
              <a:rPr lang="zh-CN" altLang="en-US" sz="2600" dirty="0">
                <a:latin typeface="Verdana" pitchFamily="34" charset="0"/>
                <a:ea typeface="华文中宋" pitchFamily="2" charset="-122"/>
              </a:rPr>
              <a:t>）计算机硬件实现</a:t>
            </a:r>
            <a:endParaRPr lang="en-US" altLang="zh-CN" sz="2600" dirty="0">
              <a:latin typeface="Verdana" pitchFamily="34" charset="0"/>
              <a:ea typeface="华文中宋" pitchFamily="2" charset="-122"/>
            </a:endParaRPr>
          </a:p>
          <a:p>
            <a:r>
              <a:rPr lang="zh-CN" altLang="en-US" sz="2600" dirty="0">
                <a:latin typeface="Verdana" pitchFamily="34" charset="0"/>
                <a:ea typeface="华文中宋" pitchFamily="2" charset="-122"/>
              </a:rPr>
              <a:t>涵盖处理器和多处理器、存储器、输入</a:t>
            </a:r>
            <a:r>
              <a:rPr lang="en-US" altLang="zh-CN" sz="2600" dirty="0">
                <a:latin typeface="Verdana" pitchFamily="34" charset="0"/>
                <a:ea typeface="华文中宋" pitchFamily="2" charset="-122"/>
              </a:rPr>
              <a:t>/</a:t>
            </a:r>
            <a:r>
              <a:rPr lang="zh-CN" altLang="en-US" sz="2600" dirty="0">
                <a:latin typeface="Verdana" pitchFamily="34" charset="0"/>
                <a:ea typeface="华文中宋" pitchFamily="2" charset="-122"/>
              </a:rPr>
              <a:t>输出系统、互联与通信等计算机系统设计的主要内容</a:t>
            </a:r>
          </a:p>
          <a:p>
            <a:r>
              <a:rPr lang="zh-CN" altLang="en-US" sz="2600" dirty="0">
                <a:latin typeface="Verdana" pitchFamily="34" charset="0"/>
                <a:ea typeface="华文中宋" pitchFamily="2" charset="-122"/>
              </a:rPr>
              <a:t>还涉及到性能评价、编译和操作系统技术</a:t>
            </a:r>
          </a:p>
          <a:p>
            <a:r>
              <a:rPr lang="zh-CN" altLang="en-US" sz="2600" dirty="0">
                <a:latin typeface="Verdana" pitchFamily="34" charset="0"/>
                <a:ea typeface="华文中宋" pitchFamily="2" charset="-122"/>
              </a:rPr>
              <a:t>通过定量分析的途径，学习掌握现代计算机体系结构研究的基本方法 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title" idx="4294967295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kumimoji="1" lang="en-US" altLang="zh-CN" sz="4000" b="1" dirty="0">
                <a:latin typeface="Verdana" pitchFamily="34" charset="0"/>
                <a:ea typeface="华文中宋" pitchFamily="2" charset="-122"/>
                <a:cs typeface="+mn-cs"/>
              </a:rPr>
              <a:t>1.1.2 </a:t>
            </a:r>
            <a:r>
              <a:rPr kumimoji="1" lang="zh-CN" altLang="en-US" sz="4000" b="1" dirty="0">
                <a:latin typeface="Verdana" pitchFamily="34" charset="0"/>
                <a:ea typeface="华文中宋" pitchFamily="2" charset="-122"/>
                <a:cs typeface="+mn-cs"/>
              </a:rPr>
              <a:t>计算机体系结构、组成和实现</a:t>
            </a:r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E14C57D-40EB-165B-FE75-9EEE36E5156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pPr>
              <a:defRPr/>
            </a:pPr>
            <a:fld id="{176825D8-5552-437C-B11B-DBA862808F3C}" type="datetime1">
              <a:rPr lang="zh-CN" altLang="en-US" smtClean="0"/>
              <a:t>2025/9/3</a:t>
            </a:fld>
            <a:endParaRPr lang="en-US" altLang="zh-CN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254A6D5C-62F9-A74E-25DF-B58E39007B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pPr>
              <a:defRPr/>
            </a:pPr>
            <a:r>
              <a:rPr lang="zh-CN" altLang="en-US"/>
              <a:t>计算机体系结构</a:t>
            </a:r>
            <a:endParaRPr lang="en-US" altLang="zh-CN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BB4A76A-0340-BCB9-627B-63A25EFA9E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>
              <a:defRPr/>
            </a:pPr>
            <a:fld id="{8BCAC33D-D29A-48B3-BCD6-381D3D720D26}" type="slidenum">
              <a:rPr lang="zh-CN" altLang="en-US" smtClean="0"/>
              <a:pPr>
                <a:defRPr/>
              </a:pPr>
              <a:t>43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17660072"/>
      </p:ext>
    </p:extLst>
  </p:cSld>
  <p:clrMapOvr>
    <a:masterClrMapping/>
  </p:clrMapOvr>
  <p:transition spd="slow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321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44624"/>
            <a:ext cx="8229600" cy="1143000"/>
          </a:xfrm>
        </p:spPr>
        <p:txBody>
          <a:bodyPr>
            <a:normAutofit/>
          </a:bodyPr>
          <a:lstStyle/>
          <a:p>
            <a:r>
              <a:rPr lang="zh-CN" altLang="en-US" sz="3600" b="1" dirty="0">
                <a:latin typeface="+mj-ea"/>
              </a:rPr>
              <a:t>不同年代计算机体系结构研究的变化</a:t>
            </a:r>
          </a:p>
        </p:txBody>
      </p:sp>
      <p:graphicFrame>
        <p:nvGraphicFramePr>
          <p:cNvPr id="511301" name="Group 325"/>
          <p:cNvGraphicFramePr>
            <a:graphicFrameLocks noGrp="1"/>
          </p:cNvGraphicFramePr>
          <p:nvPr>
            <p:ph type="tbl" idx="4294967295"/>
          </p:nvPr>
        </p:nvGraphicFramePr>
        <p:xfrm>
          <a:off x="675456" y="1196552"/>
          <a:ext cx="8001000" cy="5184776"/>
        </p:xfrm>
        <a:graphic>
          <a:graphicData uri="http://schemas.openxmlformats.org/drawingml/2006/table">
            <a:tbl>
              <a:tblPr/>
              <a:tblGrid>
                <a:gridCol w="20875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931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202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27082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年代</a:t>
                      </a:r>
                    </a:p>
                  </a:txBody>
                  <a:tcPr marT="45723" marB="4572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6F28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一些重要研究内容</a:t>
                      </a:r>
                    </a:p>
                  </a:txBody>
                  <a:tcPr marT="45723" marB="4572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6F28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典型计算机</a:t>
                      </a:r>
                    </a:p>
                  </a:txBody>
                  <a:tcPr marT="45723" marB="4572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6F28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8903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1940</a:t>
                      </a: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年代</a:t>
                      </a:r>
                    </a:p>
                  </a:txBody>
                  <a:tcPr marT="45723" marB="4572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程序控制计算机、存储程序计算机</a:t>
                      </a:r>
                    </a:p>
                  </a:txBody>
                  <a:tcPr marT="45723" marB="4572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ENIAC</a:t>
                      </a: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EDVAC</a:t>
                      </a:r>
                    </a:p>
                  </a:txBody>
                  <a:tcPr marT="45723" marB="4572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739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1960</a:t>
                      </a: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年代</a:t>
                      </a:r>
                    </a:p>
                  </a:txBody>
                  <a:tcPr marT="45723" marB="4572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指令系统</a:t>
                      </a:r>
                    </a:p>
                  </a:txBody>
                  <a:tcPr marT="45723" marB="4572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IBM 360</a:t>
                      </a: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系列机</a:t>
                      </a:r>
                    </a:p>
                  </a:txBody>
                  <a:tcPr marT="45723" marB="4572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898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1960</a:t>
                      </a: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年代</a:t>
                      </a:r>
                    </a:p>
                  </a:txBody>
                  <a:tcPr marT="45723" marB="4572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阵列机和并行处理</a:t>
                      </a:r>
                    </a:p>
                  </a:txBody>
                  <a:tcPr marT="45723" marB="4572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ILLIAC IV</a:t>
                      </a:r>
                    </a:p>
                  </a:txBody>
                  <a:tcPr marT="45723" marB="4572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8903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1970</a:t>
                      </a: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年代</a:t>
                      </a:r>
                    </a:p>
                  </a:txBody>
                  <a:tcPr marT="45723" marB="4572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流水线、向量处理、微处理器</a:t>
                      </a:r>
                    </a:p>
                  </a:txBody>
                  <a:tcPr marT="45723" marB="4572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Cray-1</a:t>
                      </a: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Intel 4004</a:t>
                      </a:r>
                    </a:p>
                  </a:txBody>
                  <a:tcPr marT="45723" marB="4572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0108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1980</a:t>
                      </a: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年代</a:t>
                      </a:r>
                    </a:p>
                  </a:txBody>
                  <a:tcPr marT="45723" marB="4572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RISC</a:t>
                      </a: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cache</a:t>
                      </a: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、流水线</a:t>
                      </a:r>
                    </a:p>
                  </a:txBody>
                  <a:tcPr marT="45723" marB="4572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MIPS R1000</a:t>
                      </a: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POWER</a:t>
                      </a:r>
                    </a:p>
                  </a:txBody>
                  <a:tcPr marT="45723" marB="4572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0108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1990</a:t>
                      </a: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年代</a:t>
                      </a:r>
                    </a:p>
                  </a:txBody>
                  <a:tcPr marT="45723" marB="4572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宋体" panose="02010600030101010101" pitchFamily="2" charset="-122"/>
                        </a:rPr>
                        <a:t>SMP</a:t>
                      </a: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宋体" panose="02010600030101010101" pitchFamily="2" charset="-122"/>
                        </a:rPr>
                        <a:t>、</a:t>
                      </a: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宋体" panose="02010600030101010101" pitchFamily="2" charset="-122"/>
                        </a:rPr>
                        <a:t>CMP</a:t>
                      </a: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宋体" panose="02010600030101010101" pitchFamily="2" charset="-122"/>
                        </a:rPr>
                        <a:t>、</a:t>
                      </a: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指令级并行</a:t>
                      </a:r>
                    </a:p>
                  </a:txBody>
                  <a:tcPr marT="45723" marB="4572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MIPS R10000</a:t>
                      </a: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PowerPC 604</a:t>
                      </a:r>
                    </a:p>
                  </a:txBody>
                  <a:tcPr marT="45723" marB="4572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0108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2000</a:t>
                      </a:r>
                      <a:r>
                        <a:rPr kumimoji="0" lang="zh-CN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年以来</a:t>
                      </a:r>
                    </a:p>
                  </a:txBody>
                  <a:tcPr marT="45723" marB="4572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SMT</a:t>
                      </a: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、功耗、</a:t>
                      </a: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Multi-core</a:t>
                      </a: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Stream</a:t>
                      </a:r>
                    </a:p>
                  </a:txBody>
                  <a:tcPr marT="45723" marB="4572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Intel i7</a:t>
                      </a:r>
                      <a:r>
                        <a:rPr kumimoji="0" lang="zh-CN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Power 6</a:t>
                      </a:r>
                      <a:r>
                        <a:rPr kumimoji="0" lang="zh-CN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ARM</a:t>
                      </a:r>
                      <a:r>
                        <a:rPr kumimoji="0" lang="zh-CN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GPU</a:t>
                      </a:r>
                    </a:p>
                  </a:txBody>
                  <a:tcPr marT="45723" marB="4572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" name="日期占位符 1">
            <a:extLst>
              <a:ext uri="{FF2B5EF4-FFF2-40B4-BE49-F238E27FC236}">
                <a16:creationId xmlns:a16="http://schemas.microsoft.com/office/drawing/2014/main" id="{B41B7F41-3CC4-E72A-92BC-A4FF7E8E70E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pPr>
              <a:defRPr/>
            </a:pPr>
            <a:fld id="{176825D8-5552-437C-B11B-DBA862808F3C}" type="datetime1">
              <a:rPr lang="zh-CN" altLang="en-US" smtClean="0"/>
              <a:t>2025/9/3</a:t>
            </a:fld>
            <a:endParaRPr lang="en-US" altLang="zh-CN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8184FC4-B401-4294-7494-DCC58BDA18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pPr>
              <a:defRPr/>
            </a:pPr>
            <a:r>
              <a:rPr lang="zh-CN" altLang="en-US"/>
              <a:t>计算机体系结构</a:t>
            </a:r>
            <a:endParaRPr lang="en-US" altLang="zh-CN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48CB291-F6FD-D1AA-2CB6-A253D4C09E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>
              <a:defRPr/>
            </a:pPr>
            <a:fld id="{8BCAC33D-D29A-48B3-BCD6-381D3D720D26}" type="slidenum">
              <a:rPr lang="zh-CN" altLang="en-US" smtClean="0"/>
              <a:pPr>
                <a:defRPr/>
              </a:pPr>
              <a:t>44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995908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pPr algn="ctr" eaLnBrk="0" hangingPunct="0">
              <a:defRPr/>
            </a:pPr>
            <a:r>
              <a:rPr lang="zh-CN" altLang="en-US" sz="4400" dirty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rPr>
              <a:t>教学模式与课程考核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457200" y="1481138"/>
            <a:ext cx="8002588" cy="452596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42900" indent="-342900">
              <a:spcBef>
                <a:spcPct val="20000"/>
              </a:spcBef>
              <a:buClr>
                <a:schemeClr val="tx1"/>
              </a:buClr>
              <a:buSzPct val="80000"/>
              <a:buFont typeface="Wingdings" pitchFamily="2" charset="2"/>
              <a:buChar char="Ø"/>
              <a:defRPr/>
            </a:pPr>
            <a:r>
              <a:rPr lang="zh-CN" altLang="en-US" sz="2800" kern="0" dirty="0">
                <a:latin typeface="+mn-ea"/>
                <a:ea typeface="+mn-ea"/>
              </a:rPr>
              <a:t>教学模式：采用理论和实践相结合的方法进行教学</a:t>
            </a:r>
          </a:p>
          <a:p>
            <a:pPr marL="742950" lvl="1" indent="-285750">
              <a:spcBef>
                <a:spcPct val="20000"/>
              </a:spcBef>
              <a:buClr>
                <a:schemeClr val="tx1"/>
              </a:buClr>
              <a:buSzPct val="90000"/>
              <a:buFontTx/>
              <a:buChar char="–"/>
              <a:defRPr/>
            </a:pPr>
            <a:r>
              <a:rPr lang="en-US" altLang="zh-CN" sz="2800" kern="0" dirty="0">
                <a:latin typeface="+mn-ea"/>
                <a:ea typeface="+mn-ea"/>
              </a:rPr>
              <a:t>40</a:t>
            </a:r>
            <a:r>
              <a:rPr lang="zh-CN" altLang="en-US" sz="2800" kern="0" dirty="0">
                <a:latin typeface="+mn-ea"/>
                <a:ea typeface="+mn-ea"/>
              </a:rPr>
              <a:t>学时课堂教学</a:t>
            </a:r>
          </a:p>
          <a:p>
            <a:pPr marL="742950" lvl="1" indent="-285750">
              <a:spcBef>
                <a:spcPct val="20000"/>
              </a:spcBef>
              <a:buClr>
                <a:schemeClr val="tx1"/>
              </a:buClr>
              <a:buSzPct val="90000"/>
              <a:buFontTx/>
              <a:buChar char="–"/>
              <a:defRPr/>
            </a:pPr>
            <a:r>
              <a:rPr lang="en-US" altLang="zh-CN" sz="2800" kern="0" dirty="0">
                <a:latin typeface="+mn-ea"/>
                <a:ea typeface="+mn-ea"/>
              </a:rPr>
              <a:t>24</a:t>
            </a:r>
            <a:r>
              <a:rPr lang="zh-CN" altLang="en-US" sz="2800" kern="0" dirty="0">
                <a:latin typeface="+mn-ea"/>
                <a:ea typeface="+mn-ea"/>
              </a:rPr>
              <a:t>学时上机实验</a:t>
            </a:r>
            <a:endParaRPr lang="en-US" altLang="zh-CN" sz="2800" kern="0" dirty="0">
              <a:latin typeface="+mn-ea"/>
              <a:ea typeface="+mn-ea"/>
            </a:endParaRPr>
          </a:p>
          <a:p>
            <a:pPr marL="742950" lvl="1" indent="-285750">
              <a:spcBef>
                <a:spcPct val="20000"/>
              </a:spcBef>
              <a:buClr>
                <a:schemeClr val="tx1"/>
              </a:buClr>
              <a:buSzPct val="90000"/>
              <a:buFontTx/>
              <a:buChar char="–"/>
              <a:defRPr/>
            </a:pPr>
            <a:endParaRPr lang="zh-CN" altLang="en-US" sz="2800" kern="0" dirty="0">
              <a:latin typeface="+mn-ea"/>
              <a:ea typeface="+mn-ea"/>
            </a:endParaRPr>
          </a:p>
          <a:p>
            <a:pPr marL="342900" indent="-34290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None/>
              <a:defRPr/>
            </a:pPr>
            <a:endParaRPr lang="zh-CN" altLang="en-US" sz="2800" b="0" kern="0" dirty="0">
              <a:latin typeface="+mn-ea"/>
              <a:ea typeface="+mn-ea"/>
            </a:endParaRPr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B9F49186-EBF8-EBFA-7B26-F9A5F6324A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92F6383-2024-472C-8225-9BD698C752D1}" type="datetime1">
              <a:rPr lang="zh-CN" altLang="en-US" smtClean="0"/>
              <a:t>2025/9/3</a:t>
            </a:fld>
            <a:endParaRPr lang="en-US" altLang="zh-CN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DAB313A-5DB1-D334-B067-5B69B48D5E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计算机体系结构</a:t>
            </a:r>
            <a:endParaRPr lang="en-US" altLang="zh-CN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C023D51-352C-BA89-2D54-95875C225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5B7EA61-351E-4105-9AD9-76D38C6E9934}" type="slidenum">
              <a:rPr lang="zh-CN" altLang="en-US" smtClean="0"/>
              <a:pPr>
                <a:defRPr/>
              </a:pPr>
              <a:t>5</a:t>
            </a:fld>
            <a:endParaRPr lang="en-US" altLang="zh-CN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pPr algn="ctr" eaLnBrk="0" hangingPunct="0">
              <a:defRPr/>
            </a:pPr>
            <a:r>
              <a:rPr lang="zh-CN" altLang="en-US" sz="4400" dirty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rPr>
              <a:t>考核方式与答疑安排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457200" y="1481138"/>
            <a:ext cx="8229600" cy="4525962"/>
          </a:xfrm>
          <a:prstGeom prst="rect">
            <a:avLst/>
          </a:prstGeom>
        </p:spPr>
        <p:txBody>
          <a:bodyPr>
            <a:normAutofit fontScale="85000" lnSpcReduction="20000"/>
          </a:bodyPr>
          <a:lstStyle/>
          <a:p>
            <a:pPr marL="342900" indent="-342900">
              <a:spcBef>
                <a:spcPct val="20000"/>
              </a:spcBef>
              <a:buClr>
                <a:schemeClr val="tx1"/>
              </a:buClr>
              <a:buSzPct val="80000"/>
              <a:buFont typeface="Wingdings" pitchFamily="2" charset="2"/>
              <a:buChar char="Ø"/>
              <a:defRPr/>
            </a:pPr>
            <a:r>
              <a:rPr lang="zh-CN" altLang="en-US" sz="2600" kern="0" dirty="0">
                <a:latin typeface="+mn-ea"/>
                <a:ea typeface="+mn-ea"/>
              </a:rPr>
              <a:t>课程公告和文件：</a:t>
            </a:r>
            <a:r>
              <a:rPr lang="en-US" altLang="zh-CN" sz="2600" kern="0" dirty="0">
                <a:latin typeface="+mn-ea"/>
              </a:rPr>
              <a:t>QQ </a:t>
            </a:r>
            <a:r>
              <a:rPr lang="zh-CN" altLang="en-US" sz="2600" kern="0" dirty="0">
                <a:latin typeface="+mn-ea"/>
              </a:rPr>
              <a:t>群（群号：</a:t>
            </a:r>
            <a:r>
              <a:rPr lang="en-US" altLang="zh-CN" sz="2600" kern="0" dirty="0">
                <a:latin typeface="+mn-ea"/>
              </a:rPr>
              <a:t>451334996</a:t>
            </a:r>
            <a:r>
              <a:rPr lang="zh-CN" altLang="en-US" sz="2600" kern="0" dirty="0">
                <a:latin typeface="+mn-ea"/>
              </a:rPr>
              <a:t>）</a:t>
            </a:r>
            <a:endParaRPr lang="en-US" altLang="zh-CN" sz="2600" kern="0" dirty="0">
              <a:latin typeface="+mn-ea"/>
            </a:endParaRPr>
          </a:p>
          <a:p>
            <a:pPr>
              <a:spcBef>
                <a:spcPct val="20000"/>
              </a:spcBef>
              <a:buClr>
                <a:schemeClr val="tx1"/>
              </a:buClr>
              <a:buSzPct val="80000"/>
              <a:defRPr/>
            </a:pPr>
            <a:endParaRPr lang="en-US" altLang="zh-CN" sz="2600" kern="0" dirty="0">
              <a:latin typeface="+mn-ea"/>
              <a:ea typeface="+mn-ea"/>
            </a:endParaRPr>
          </a:p>
          <a:p>
            <a:pPr marL="342900" indent="-342900">
              <a:spcBef>
                <a:spcPct val="20000"/>
              </a:spcBef>
              <a:buClr>
                <a:schemeClr val="tx1"/>
              </a:buClr>
              <a:buSzPct val="80000"/>
              <a:buFont typeface="Wingdings" pitchFamily="2" charset="2"/>
              <a:buChar char="Ø"/>
              <a:defRPr/>
            </a:pPr>
            <a:r>
              <a:rPr lang="zh-CN" altLang="en-US" sz="2600" kern="0" dirty="0">
                <a:latin typeface="+mn-ea"/>
                <a:ea typeface="+mn-ea"/>
              </a:rPr>
              <a:t>答疑安排：</a:t>
            </a:r>
            <a:endParaRPr lang="en-US" altLang="zh-CN" sz="2600" kern="0" dirty="0">
              <a:latin typeface="+mn-ea"/>
              <a:ea typeface="+mn-ea"/>
            </a:endParaRPr>
          </a:p>
          <a:p>
            <a:pPr marL="914400" lvl="1" indent="-457200">
              <a:spcBef>
                <a:spcPct val="20000"/>
              </a:spcBef>
              <a:buClr>
                <a:schemeClr val="tx1"/>
              </a:buClr>
              <a:buSzPct val="90000"/>
              <a:buFont typeface="Wingdings" panose="05000000000000000000" pitchFamily="2" charset="2"/>
              <a:buChar char="ü"/>
              <a:defRPr/>
            </a:pPr>
            <a:r>
              <a:rPr lang="zh-CN" altLang="en-US" sz="2600" kern="0" dirty="0">
                <a:latin typeface="+mn-ea"/>
                <a:ea typeface="+mn-ea"/>
              </a:rPr>
              <a:t>每周三下午</a:t>
            </a:r>
            <a:r>
              <a:rPr lang="en-US" altLang="zh-CN" sz="2600" kern="0" dirty="0">
                <a:latin typeface="+mn-ea"/>
                <a:ea typeface="+mn-ea"/>
              </a:rPr>
              <a:t>4</a:t>
            </a:r>
            <a:r>
              <a:rPr lang="zh-CN" altLang="en-US" sz="2600" kern="0" dirty="0">
                <a:latin typeface="+mn-ea"/>
                <a:ea typeface="+mn-ea"/>
              </a:rPr>
              <a:t>点</a:t>
            </a:r>
            <a:r>
              <a:rPr lang="en-US" altLang="zh-CN" sz="2600" kern="0" dirty="0">
                <a:latin typeface="+mn-ea"/>
                <a:ea typeface="+mn-ea"/>
              </a:rPr>
              <a:t>-5</a:t>
            </a:r>
            <a:r>
              <a:rPr lang="zh-CN" altLang="en-US" sz="2600" kern="0" dirty="0">
                <a:latin typeface="+mn-ea"/>
                <a:ea typeface="+mn-ea"/>
              </a:rPr>
              <a:t>点，图书馆</a:t>
            </a:r>
            <a:r>
              <a:rPr lang="en-US" altLang="zh-CN" sz="2600" kern="0" dirty="0">
                <a:latin typeface="+mn-ea"/>
                <a:ea typeface="+mn-ea"/>
              </a:rPr>
              <a:t>208</a:t>
            </a:r>
            <a:r>
              <a:rPr lang="zh-CN" altLang="en-US" sz="2600" kern="0" dirty="0">
                <a:latin typeface="+mn-ea"/>
                <a:ea typeface="+mn-ea"/>
              </a:rPr>
              <a:t>。</a:t>
            </a:r>
            <a:endParaRPr lang="en-US" altLang="zh-CN" sz="2600" kern="0" dirty="0">
              <a:latin typeface="+mn-ea"/>
              <a:ea typeface="+mn-ea"/>
            </a:endParaRPr>
          </a:p>
          <a:p>
            <a:pPr marL="742950" lvl="1" indent="-285750">
              <a:spcBef>
                <a:spcPct val="20000"/>
              </a:spcBef>
              <a:buClr>
                <a:schemeClr val="tx1"/>
              </a:buClr>
              <a:buSzPct val="90000"/>
              <a:buFontTx/>
              <a:buChar char="–"/>
              <a:defRPr/>
            </a:pPr>
            <a:endParaRPr lang="zh-CN" altLang="en-US" sz="2600" kern="0" dirty="0">
              <a:latin typeface="+mn-ea"/>
              <a:ea typeface="+mn-ea"/>
            </a:endParaRPr>
          </a:p>
          <a:p>
            <a:pPr marL="342900" indent="-342900">
              <a:spcBef>
                <a:spcPct val="20000"/>
              </a:spcBef>
              <a:buClr>
                <a:schemeClr val="tx1"/>
              </a:buClr>
              <a:buSzPct val="80000"/>
              <a:buFont typeface="Wingdings" pitchFamily="2" charset="2"/>
              <a:buChar char="Ø"/>
              <a:defRPr/>
            </a:pPr>
            <a:r>
              <a:rPr lang="zh-CN" altLang="en-US" sz="2600" kern="0" dirty="0">
                <a:latin typeface="+mn-ea"/>
                <a:ea typeface="+mn-ea"/>
              </a:rPr>
              <a:t>考核安排</a:t>
            </a:r>
            <a:r>
              <a:rPr lang="en-US" altLang="zh-CN" sz="2600" kern="0" dirty="0">
                <a:latin typeface="+mn-ea"/>
                <a:ea typeface="+mn-ea"/>
              </a:rPr>
              <a:t> </a:t>
            </a:r>
          </a:p>
          <a:p>
            <a:pPr marL="742950" lvl="1" indent="-285750" eaLnBrk="0" hangingPunct="0">
              <a:spcBef>
                <a:spcPct val="20000"/>
              </a:spcBef>
              <a:buClr>
                <a:schemeClr val="tx1"/>
              </a:buClr>
              <a:buSzPct val="90000"/>
              <a:buFontTx/>
              <a:buChar char="–"/>
              <a:defRPr/>
            </a:pPr>
            <a:r>
              <a:rPr lang="zh-CN" altLang="en-US" sz="2600" kern="0" dirty="0">
                <a:latin typeface="+mn-ea"/>
                <a:ea typeface="+mn-ea"/>
              </a:rPr>
              <a:t>期末考试     </a:t>
            </a:r>
            <a:r>
              <a:rPr lang="en-US" altLang="zh-CN" sz="2600" kern="0" dirty="0">
                <a:latin typeface="+mn-ea"/>
                <a:ea typeface="+mn-ea"/>
              </a:rPr>
              <a:t>70%</a:t>
            </a:r>
            <a:r>
              <a:rPr lang="zh-CN" altLang="en-US" sz="2600" kern="0" dirty="0">
                <a:latin typeface="+mn-ea"/>
                <a:ea typeface="+mn-ea"/>
              </a:rPr>
              <a:t>     </a:t>
            </a:r>
            <a:r>
              <a:rPr lang="en-US" altLang="zh-CN" sz="2600" kern="0" dirty="0">
                <a:latin typeface="+mn-ea"/>
                <a:ea typeface="+mn-ea"/>
              </a:rPr>
              <a:t>		</a:t>
            </a:r>
          </a:p>
          <a:p>
            <a:pPr marL="742950" lvl="1" indent="-285750" eaLnBrk="0" hangingPunct="0">
              <a:spcBef>
                <a:spcPct val="20000"/>
              </a:spcBef>
              <a:buClr>
                <a:schemeClr val="tx1"/>
              </a:buClr>
              <a:buSzPct val="90000"/>
              <a:buFontTx/>
              <a:buChar char="–"/>
              <a:defRPr/>
            </a:pPr>
            <a:r>
              <a:rPr lang="zh-CN" altLang="en-US" sz="2600" kern="0" dirty="0">
                <a:latin typeface="+mn-ea"/>
                <a:ea typeface="+mn-ea"/>
              </a:rPr>
              <a:t>上机实验     </a:t>
            </a:r>
            <a:r>
              <a:rPr lang="en-US" altLang="zh-CN" sz="2600" kern="0" dirty="0">
                <a:latin typeface="+mn-ea"/>
                <a:ea typeface="+mn-ea"/>
              </a:rPr>
              <a:t>20%</a:t>
            </a:r>
            <a:r>
              <a:rPr lang="zh-CN" altLang="en-US" sz="2600" kern="0" dirty="0">
                <a:latin typeface="+mn-ea"/>
                <a:ea typeface="+mn-ea"/>
              </a:rPr>
              <a:t> </a:t>
            </a:r>
            <a:r>
              <a:rPr lang="en-US" altLang="zh-CN" sz="2600" kern="0" dirty="0">
                <a:latin typeface="+mn-ea"/>
                <a:ea typeface="+mn-ea"/>
              </a:rPr>
              <a:t>	</a:t>
            </a:r>
          </a:p>
          <a:p>
            <a:pPr marL="742950" lvl="1" indent="-285750" eaLnBrk="0" hangingPunct="0">
              <a:spcBef>
                <a:spcPct val="20000"/>
              </a:spcBef>
              <a:buClr>
                <a:schemeClr val="tx1"/>
              </a:buClr>
              <a:buSzPct val="90000"/>
              <a:buFontTx/>
              <a:buChar char="–"/>
              <a:defRPr/>
            </a:pPr>
            <a:r>
              <a:rPr lang="zh-CN" altLang="en-US" sz="2600" kern="0" dirty="0">
                <a:latin typeface="+mn-ea"/>
                <a:ea typeface="+mn-ea"/>
              </a:rPr>
              <a:t>随堂测试     </a:t>
            </a:r>
            <a:r>
              <a:rPr lang="en-US" altLang="zh-CN" sz="2600" kern="0" dirty="0">
                <a:latin typeface="+mn-ea"/>
                <a:ea typeface="+mn-ea"/>
              </a:rPr>
              <a:t>5%</a:t>
            </a:r>
            <a:r>
              <a:rPr lang="zh-CN" altLang="en-US" sz="2600" kern="0" dirty="0">
                <a:latin typeface="+mn-ea"/>
                <a:ea typeface="+mn-ea"/>
              </a:rPr>
              <a:t>        </a:t>
            </a:r>
            <a:r>
              <a:rPr lang="zh-CN" altLang="en-US" sz="1700" kern="0" dirty="0">
                <a:latin typeface="+mn-ea"/>
                <a:ea typeface="+mn-ea"/>
              </a:rPr>
              <a:t>注：一共六次，每次</a:t>
            </a:r>
            <a:r>
              <a:rPr lang="en-US" altLang="zh-CN" sz="1700" kern="0" dirty="0">
                <a:latin typeface="+mn-ea"/>
                <a:ea typeface="+mn-ea"/>
              </a:rPr>
              <a:t>1</a:t>
            </a:r>
            <a:r>
              <a:rPr lang="zh-CN" altLang="en-US" sz="1700" kern="0" dirty="0">
                <a:latin typeface="+mn-ea"/>
                <a:ea typeface="+mn-ea"/>
              </a:rPr>
              <a:t>分，</a:t>
            </a:r>
            <a:r>
              <a:rPr lang="en-US" altLang="zh-CN" sz="1700" kern="0" dirty="0">
                <a:latin typeface="+mn-ea"/>
                <a:ea typeface="+mn-ea"/>
              </a:rPr>
              <a:t>5</a:t>
            </a:r>
            <a:r>
              <a:rPr lang="zh-CN" altLang="en-US" sz="1700" kern="0" dirty="0">
                <a:latin typeface="+mn-ea"/>
                <a:ea typeface="+mn-ea"/>
              </a:rPr>
              <a:t>次则为满分</a:t>
            </a:r>
            <a:endParaRPr lang="en-US" altLang="zh-CN" sz="1700" kern="0" dirty="0">
              <a:latin typeface="+mn-ea"/>
              <a:ea typeface="+mn-ea"/>
            </a:endParaRPr>
          </a:p>
          <a:p>
            <a:pPr marL="742950" lvl="1" indent="-285750" eaLnBrk="0" hangingPunct="0">
              <a:spcBef>
                <a:spcPct val="20000"/>
              </a:spcBef>
              <a:buClr>
                <a:schemeClr val="tx1"/>
              </a:buClr>
              <a:buSzPct val="90000"/>
              <a:buFontTx/>
              <a:buChar char="–"/>
              <a:defRPr/>
            </a:pPr>
            <a:r>
              <a:rPr lang="zh-CN" altLang="en-US" sz="2600" kern="0" dirty="0">
                <a:latin typeface="+mn-ea"/>
                <a:ea typeface="+mn-ea"/>
              </a:rPr>
              <a:t>报告作业     </a:t>
            </a:r>
            <a:r>
              <a:rPr lang="en-US" altLang="zh-CN" sz="2600" kern="0" dirty="0">
                <a:latin typeface="+mn-ea"/>
                <a:ea typeface="+mn-ea"/>
              </a:rPr>
              <a:t>5%</a:t>
            </a:r>
            <a:r>
              <a:rPr lang="zh-CN" altLang="en-US" sz="2600" kern="0" dirty="0">
                <a:latin typeface="+mn-ea"/>
                <a:ea typeface="+mn-ea"/>
              </a:rPr>
              <a:t>        </a:t>
            </a:r>
            <a:endParaRPr lang="en-US" altLang="zh-CN" sz="1700" kern="0" dirty="0">
              <a:latin typeface="+mn-ea"/>
              <a:ea typeface="+mn-ea"/>
            </a:endParaRPr>
          </a:p>
          <a:p>
            <a:pPr marL="742950" lvl="1" indent="-285750" eaLnBrk="0" hangingPunct="0">
              <a:spcBef>
                <a:spcPct val="20000"/>
              </a:spcBef>
              <a:buClr>
                <a:schemeClr val="tx1"/>
              </a:buClr>
              <a:buSzPct val="90000"/>
              <a:buFontTx/>
              <a:buChar char="–"/>
              <a:defRPr/>
            </a:pPr>
            <a:r>
              <a:rPr lang="zh-CN" altLang="en-US" sz="2600" kern="0" dirty="0">
                <a:latin typeface="+mn-ea"/>
                <a:ea typeface="+mn-ea"/>
              </a:rPr>
              <a:t>附加实验     </a:t>
            </a:r>
            <a:r>
              <a:rPr lang="en-US" altLang="zh-CN" sz="2600" kern="0" dirty="0">
                <a:latin typeface="+mn-ea"/>
                <a:ea typeface="+mn-ea"/>
              </a:rPr>
              <a:t>1%-3%	</a:t>
            </a:r>
          </a:p>
          <a:p>
            <a:pPr marL="457200" indent="-457200" eaLnBrk="0" hangingPunct="0">
              <a:spcBef>
                <a:spcPct val="20000"/>
              </a:spcBef>
              <a:buClr>
                <a:schemeClr val="tx1"/>
              </a:buClr>
              <a:buSzPct val="90000"/>
              <a:buFont typeface="Wingdings" panose="05000000000000000000" pitchFamily="2" charset="2"/>
              <a:buChar char="Ø"/>
              <a:defRPr/>
            </a:pPr>
            <a:r>
              <a:rPr lang="en-US" altLang="zh-CN" sz="2600" kern="0" dirty="0">
                <a:latin typeface="+mn-ea"/>
                <a:ea typeface="+mn-ea"/>
              </a:rPr>
              <a:t>《</a:t>
            </a:r>
            <a:r>
              <a:rPr lang="zh-CN" altLang="en-US" sz="2600" kern="0" dirty="0">
                <a:latin typeface="+mn-ea"/>
                <a:ea typeface="+mn-ea"/>
              </a:rPr>
              <a:t>计算机体系结构</a:t>
            </a:r>
            <a:r>
              <a:rPr lang="en-US" altLang="zh-CN" sz="2600" kern="0" dirty="0">
                <a:latin typeface="+mn-ea"/>
                <a:ea typeface="+mn-ea"/>
              </a:rPr>
              <a:t>》</a:t>
            </a:r>
            <a:r>
              <a:rPr lang="zh-CN" altLang="en-US" sz="2600" kern="0" dirty="0">
                <a:latin typeface="+mn-ea"/>
                <a:ea typeface="+mn-ea"/>
              </a:rPr>
              <a:t>实验网站</a:t>
            </a:r>
            <a:endParaRPr lang="en-US" altLang="zh-CN" sz="2600" kern="0" dirty="0">
              <a:latin typeface="+mn-ea"/>
              <a:ea typeface="+mn-ea"/>
            </a:endParaRPr>
          </a:p>
          <a:p>
            <a:pPr marL="914400" lvl="1" indent="-457200" eaLnBrk="0" hangingPunct="0">
              <a:spcBef>
                <a:spcPct val="20000"/>
              </a:spcBef>
              <a:buClr>
                <a:schemeClr val="tx1"/>
              </a:buClr>
              <a:buSzPct val="90000"/>
              <a:buFont typeface="宋体" panose="02010600030101010101" pitchFamily="2" charset="-122"/>
              <a:buChar char="‐"/>
              <a:defRPr/>
            </a:pPr>
            <a:r>
              <a:rPr lang="en-US" altLang="zh-CN" sz="2600" kern="0" dirty="0">
                <a:latin typeface="+mn-ea"/>
                <a:ea typeface="+mn-ea"/>
              </a:rPr>
              <a:t>https://hit-coa.gitlab.io/hit-coa-la32r-lab/fu/</a:t>
            </a:r>
            <a:endParaRPr lang="zh-CN" altLang="en-US" sz="2600" kern="0" dirty="0">
              <a:latin typeface="+mn-ea"/>
              <a:ea typeface="+mn-ea"/>
            </a:endParaRPr>
          </a:p>
          <a:p>
            <a:pPr marL="342900" indent="-34290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None/>
              <a:defRPr/>
            </a:pPr>
            <a:endParaRPr lang="zh-CN" altLang="en-US" sz="2800" b="0" kern="0" dirty="0">
              <a:latin typeface="+mn-ea"/>
              <a:ea typeface="+mn-ea"/>
            </a:endParaRPr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B5A6D70E-3743-23E2-8836-BC266EA340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AB689C7-E779-4923-8AEA-E9FE52269826}" type="datetime1">
              <a:rPr lang="zh-CN" altLang="en-US" smtClean="0"/>
              <a:t>2025/9/3</a:t>
            </a:fld>
            <a:endParaRPr lang="en-US" altLang="zh-CN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A6CC864-A55A-EB07-BA59-FB7A2F91B8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计算机体系结构</a:t>
            </a:r>
            <a:endParaRPr lang="en-US" altLang="zh-CN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A4756AE-AEE8-A6E9-1278-75C563AB2A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5B7EA61-351E-4105-9AD9-76D38C6E9934}" type="slidenum">
              <a:rPr lang="zh-CN" altLang="en-US" smtClean="0"/>
              <a:pPr>
                <a:defRPr/>
              </a:pPr>
              <a:t>6</a:t>
            </a:fld>
            <a:endParaRPr lang="en-US" altLang="zh-CN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E97DD2A1-A2A5-4080-A49C-74FA8AC27671}"/>
              </a:ext>
            </a:extLst>
          </p:cNvPr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pPr algn="ctr" eaLnBrk="0" hangingPunct="0">
              <a:defRPr/>
            </a:pPr>
            <a:r>
              <a:rPr lang="zh-CN" altLang="en-US" sz="3600" dirty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rPr>
              <a:t>全国大学生计算机系统</a:t>
            </a:r>
            <a:r>
              <a:rPr lang="zh-CN" altLang="en-US" sz="3600" dirty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能力大赛</a:t>
            </a:r>
            <a:endParaRPr lang="en-US" altLang="zh-CN" sz="3600" dirty="0">
              <a:solidFill>
                <a:schemeClr val="tx2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+mj-lt"/>
              <a:ea typeface="+mj-ea"/>
              <a:cs typeface="+mj-cs"/>
            </a:endParaRPr>
          </a:p>
          <a:p>
            <a:pPr algn="ctr" eaLnBrk="0" hangingPunct="0">
              <a:defRPr/>
            </a:pPr>
            <a:r>
              <a:rPr lang="en-US" altLang="zh-CN" sz="3600" dirty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rPr>
              <a:t>(CPU</a:t>
            </a:r>
            <a:r>
              <a:rPr lang="zh-CN" altLang="en-US" sz="3600" dirty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rPr>
              <a:t>赛道</a:t>
            </a:r>
            <a:r>
              <a:rPr lang="en-US" altLang="zh-CN" sz="3600" dirty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rPr>
              <a:t>)</a:t>
            </a:r>
            <a:endParaRPr lang="zh-CN" altLang="en-US" sz="3600" dirty="0">
              <a:solidFill>
                <a:schemeClr val="tx2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586E5E03-CACF-48F9-9E6B-9938A3B78677}"/>
              </a:ext>
            </a:extLst>
          </p:cNvPr>
          <p:cNvSpPr txBox="1">
            <a:spLocks/>
          </p:cNvSpPr>
          <p:nvPr/>
        </p:nvSpPr>
        <p:spPr>
          <a:xfrm>
            <a:off x="456196" y="1930287"/>
            <a:ext cx="8229599" cy="192881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kumimoji="0" lang="zh-CN" altLang="en-US" sz="2800" b="1" dirty="0"/>
              <a:t>初赛：实现一个</a:t>
            </a:r>
            <a:r>
              <a:rPr kumimoji="0" lang="en-US" altLang="zh-CN" sz="2800" b="1" dirty="0" err="1"/>
              <a:t>LoongArch</a:t>
            </a:r>
            <a:r>
              <a:rPr kumimoji="0" lang="zh-CN" altLang="en-US" sz="2800" b="1" dirty="0"/>
              <a:t>的</a:t>
            </a:r>
            <a:r>
              <a:rPr kumimoji="0" lang="en-US" altLang="zh-CN" sz="2800" b="1" dirty="0"/>
              <a:t>CPU</a:t>
            </a:r>
            <a:r>
              <a:rPr kumimoji="0" lang="zh-CN" altLang="en-US" sz="2800" b="1" dirty="0"/>
              <a:t>，基于龙芯实验平台，下载并进行跑分测试。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1082C4DC-193C-40A9-A9C9-DE6241E0F8EC}"/>
              </a:ext>
            </a:extLst>
          </p:cNvPr>
          <p:cNvSpPr txBox="1">
            <a:spLocks/>
          </p:cNvSpPr>
          <p:nvPr/>
        </p:nvSpPr>
        <p:spPr>
          <a:xfrm>
            <a:off x="456195" y="3501008"/>
            <a:ext cx="8229599" cy="192881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kumimoji="0" lang="zh-CN" altLang="en-US" sz="2800" b="1" dirty="0"/>
              <a:t>复赛：启动</a:t>
            </a:r>
            <a:r>
              <a:rPr kumimoji="0" lang="en-US" altLang="zh-CN" sz="2800" b="1" dirty="0"/>
              <a:t>Linux</a:t>
            </a:r>
            <a:r>
              <a:rPr kumimoji="0" lang="zh-CN" altLang="en-US" sz="2800" b="1" dirty="0"/>
              <a:t>，完成一个较为完整应用设计。</a:t>
            </a:r>
          </a:p>
        </p:txBody>
      </p:sp>
      <p:pic>
        <p:nvPicPr>
          <p:cNvPr id="9" name="图片 8" descr="C:\Users\suzi2\AppData\Local\Temp\WeChat Files\751d5bc3b7052b98dde7d9a0de791ea.jpg">
            <a:extLst>
              <a:ext uri="{FF2B5EF4-FFF2-40B4-BE49-F238E27FC236}">
                <a16:creationId xmlns:a16="http://schemas.microsoft.com/office/drawing/2014/main" id="{855B45AC-22B0-4B18-A7F6-27DE4C308E6B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4733737"/>
            <a:ext cx="2736304" cy="18172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图片 9" descr="C:\Users\suzi2\AppData\Local\Temp\WeChat Files\ef06db8dd8e0dbbb68ab4226d8d07c8.jpg">
            <a:extLst>
              <a:ext uri="{FF2B5EF4-FFF2-40B4-BE49-F238E27FC236}">
                <a16:creationId xmlns:a16="http://schemas.microsoft.com/office/drawing/2014/main" id="{058F87A4-8EC8-4B6D-8A4F-E70FBA207238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5215" y="4733737"/>
            <a:ext cx="2997195" cy="182589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日期占位符 1">
            <a:extLst>
              <a:ext uri="{FF2B5EF4-FFF2-40B4-BE49-F238E27FC236}">
                <a16:creationId xmlns:a16="http://schemas.microsoft.com/office/drawing/2014/main" id="{607DC6C1-97DB-1E9B-ADEF-80C021DDA7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216FC7F-7CFE-4967-B3F3-DCF95DC26771}" type="datetime1">
              <a:rPr lang="zh-CN" altLang="en-US" smtClean="0"/>
              <a:t>2025/9/3</a:t>
            </a:fld>
            <a:endParaRPr lang="en-US" altLang="zh-CN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E5E6824-4B0F-8400-5FF0-1956449ECB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计算机体系结构</a:t>
            </a:r>
            <a:endParaRPr lang="en-US" altLang="zh-CN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BC09E0E-EF91-B281-B87E-ED7AC32A3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5B7EA61-351E-4105-9AD9-76D38C6E9934}" type="slidenum">
              <a:rPr lang="zh-CN" altLang="en-US" smtClean="0"/>
              <a:pPr>
                <a:defRPr/>
              </a:pPr>
              <a:t>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345916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2">
            <a:extLst>
              <a:ext uri="{FF2B5EF4-FFF2-40B4-BE49-F238E27FC236}">
                <a16:creationId xmlns:a16="http://schemas.microsoft.com/office/drawing/2014/main" id="{9E62277D-1A53-D335-B41C-0F05E18B1E73}"/>
              </a:ext>
            </a:extLst>
          </p:cNvPr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pPr algn="ctr" eaLnBrk="0" hangingPunct="0">
              <a:defRPr/>
            </a:pPr>
            <a:r>
              <a:rPr lang="zh-CN" altLang="en-US" sz="3600" dirty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rPr>
              <a:t>全国大学生计算机系统</a:t>
            </a:r>
            <a:r>
              <a:rPr lang="zh-CN" altLang="en-US" sz="3600" dirty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能力大赛</a:t>
            </a:r>
            <a:endParaRPr lang="en-US" altLang="zh-CN" sz="3600" dirty="0">
              <a:solidFill>
                <a:schemeClr val="tx2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+mj-lt"/>
              <a:ea typeface="+mj-ea"/>
              <a:cs typeface="+mj-cs"/>
            </a:endParaRPr>
          </a:p>
          <a:p>
            <a:pPr algn="ctr" eaLnBrk="0" hangingPunct="0">
              <a:defRPr/>
            </a:pPr>
            <a:r>
              <a:rPr lang="en-US" altLang="zh-CN" sz="3600" dirty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rPr>
              <a:t>(CPU</a:t>
            </a:r>
            <a:r>
              <a:rPr lang="zh-CN" altLang="en-US" sz="3600" dirty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rPr>
              <a:t>赛道</a:t>
            </a:r>
            <a:r>
              <a:rPr lang="en-US" altLang="zh-CN" sz="3600" dirty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rPr>
              <a:t>)</a:t>
            </a:r>
            <a:endParaRPr lang="zh-CN" altLang="en-US" sz="3600" dirty="0">
              <a:solidFill>
                <a:schemeClr val="tx2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7665ACF-9364-CD8E-7CDE-11F8EC3143A0}"/>
              </a:ext>
            </a:extLst>
          </p:cNvPr>
          <p:cNvSpPr txBox="1"/>
          <p:nvPr/>
        </p:nvSpPr>
        <p:spPr>
          <a:xfrm>
            <a:off x="1007604" y="1988840"/>
            <a:ext cx="759684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2400" dirty="0"/>
              <a:t>已经要了200个龙芯杯的个人赛远程实验平台账号，会在下周的《处理器设计与实践》课上发放。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340EA94-345A-A9FC-F6EF-2A87899698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1840" y="2996952"/>
            <a:ext cx="2606466" cy="3194592"/>
          </a:xfrm>
          <a:prstGeom prst="rect">
            <a:avLst/>
          </a:prstGeom>
        </p:spPr>
      </p:pic>
      <p:sp>
        <p:nvSpPr>
          <p:cNvPr id="7" name="日期占位符 6">
            <a:extLst>
              <a:ext uri="{FF2B5EF4-FFF2-40B4-BE49-F238E27FC236}">
                <a16:creationId xmlns:a16="http://schemas.microsoft.com/office/drawing/2014/main" id="{5B5C0641-75C6-833B-6A34-C0CAF294FF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811EE73-3CFC-412D-9901-3862899003B2}" type="datetime1">
              <a:rPr lang="zh-CN" altLang="en-US" smtClean="0"/>
              <a:t>2025/9/3</a:t>
            </a:fld>
            <a:endParaRPr lang="en-US" altLang="zh-CN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72DF819D-1939-7717-53C5-756055A0BB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计算机体系结构</a:t>
            </a:r>
            <a:endParaRPr lang="en-US" altLang="zh-CN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2E55734E-074D-1493-E0A4-7240C9065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5B7EA61-351E-4105-9AD9-76D38C6E9934}" type="slidenum">
              <a:rPr lang="zh-CN" altLang="en-US" smtClean="0"/>
              <a:pPr>
                <a:defRPr/>
              </a:pPr>
              <a:t>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917151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439" name="Rectangle 7"/>
          <p:cNvSpPr>
            <a:spLocks noChangeArrowheads="1"/>
          </p:cNvSpPr>
          <p:nvPr/>
        </p:nvSpPr>
        <p:spPr bwMode="auto">
          <a:xfrm>
            <a:off x="2339975" y="1212826"/>
            <a:ext cx="5616575" cy="592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>
              <a:defRPr/>
            </a:pPr>
            <a:r>
              <a:rPr lang="zh-CN" altLang="en-US" sz="2800" dirty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第 </a:t>
            </a:r>
            <a:r>
              <a:rPr lang="en-US" altLang="zh-CN" sz="2800" dirty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1 </a:t>
            </a:r>
            <a:r>
              <a:rPr lang="zh-CN" altLang="en-US" sz="2800" dirty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章  计算机体系结构基本概念</a:t>
            </a:r>
          </a:p>
        </p:txBody>
      </p:sp>
      <p:sp>
        <p:nvSpPr>
          <p:cNvPr id="658440" name="Rectangle 8"/>
          <p:cNvSpPr>
            <a:spLocks noChangeArrowheads="1"/>
          </p:cNvSpPr>
          <p:nvPr/>
        </p:nvSpPr>
        <p:spPr bwMode="auto">
          <a:xfrm>
            <a:off x="2360613" y="2420914"/>
            <a:ext cx="5256212" cy="592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>
              <a:defRPr/>
            </a:pPr>
            <a:r>
              <a:rPr lang="zh-CN" altLang="en-US" sz="2800" dirty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第 </a:t>
            </a:r>
            <a:r>
              <a:rPr lang="en-US" altLang="zh-CN" sz="2800" dirty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3 </a:t>
            </a:r>
            <a:r>
              <a:rPr lang="zh-CN" altLang="en-US" sz="2800" dirty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章  流水线技术</a:t>
            </a:r>
          </a:p>
        </p:txBody>
      </p:sp>
      <p:sp>
        <p:nvSpPr>
          <p:cNvPr id="658441" name="Rectangle 9"/>
          <p:cNvSpPr>
            <a:spLocks noChangeArrowheads="1"/>
          </p:cNvSpPr>
          <p:nvPr/>
        </p:nvSpPr>
        <p:spPr bwMode="auto">
          <a:xfrm>
            <a:off x="2339975" y="3036864"/>
            <a:ext cx="5256213" cy="592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>
              <a:defRPr/>
            </a:pPr>
            <a:r>
              <a:rPr lang="zh-CN" altLang="en-US" sz="2800" dirty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第 </a:t>
            </a:r>
            <a:r>
              <a:rPr lang="en-US" altLang="zh-CN" sz="2800" dirty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4 </a:t>
            </a:r>
            <a:r>
              <a:rPr lang="zh-CN" altLang="en-US" sz="2800" dirty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章   指令级并行</a:t>
            </a:r>
          </a:p>
        </p:txBody>
      </p:sp>
      <p:sp>
        <p:nvSpPr>
          <p:cNvPr id="658442" name="Rectangle 10"/>
          <p:cNvSpPr>
            <a:spLocks noChangeArrowheads="1"/>
          </p:cNvSpPr>
          <p:nvPr/>
        </p:nvSpPr>
        <p:spPr bwMode="auto">
          <a:xfrm>
            <a:off x="2339975" y="3652814"/>
            <a:ext cx="5256213" cy="592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>
              <a:defRPr/>
            </a:pPr>
            <a:r>
              <a:rPr lang="zh-CN" altLang="en-US" sz="2800" dirty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第 </a:t>
            </a:r>
            <a:r>
              <a:rPr lang="en-US" altLang="zh-CN" sz="2800" dirty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5 </a:t>
            </a:r>
            <a:r>
              <a:rPr lang="zh-CN" altLang="en-US" sz="2800" dirty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章  存储层次</a:t>
            </a:r>
          </a:p>
        </p:txBody>
      </p:sp>
      <p:sp>
        <p:nvSpPr>
          <p:cNvPr id="658443" name="Rectangle 11"/>
          <p:cNvSpPr>
            <a:spLocks noChangeArrowheads="1"/>
          </p:cNvSpPr>
          <p:nvPr/>
        </p:nvSpPr>
        <p:spPr bwMode="auto">
          <a:xfrm>
            <a:off x="2339975" y="4268764"/>
            <a:ext cx="5256213" cy="592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>
              <a:defRPr/>
            </a:pPr>
            <a:r>
              <a:rPr lang="zh-CN" altLang="en-US" sz="2800" dirty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第 </a:t>
            </a:r>
            <a:r>
              <a:rPr lang="en-US" altLang="zh-CN" sz="2800" dirty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6 </a:t>
            </a:r>
            <a:r>
              <a:rPr lang="zh-CN" altLang="en-US" sz="2800" dirty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章   输入输出系统</a:t>
            </a:r>
          </a:p>
        </p:txBody>
      </p:sp>
      <p:sp>
        <p:nvSpPr>
          <p:cNvPr id="13" name="Rectangle 8"/>
          <p:cNvSpPr>
            <a:spLocks noChangeArrowheads="1"/>
          </p:cNvSpPr>
          <p:nvPr/>
        </p:nvSpPr>
        <p:spPr bwMode="auto">
          <a:xfrm>
            <a:off x="2339975" y="1828776"/>
            <a:ext cx="5256213" cy="592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>
              <a:defRPr/>
            </a:pPr>
            <a:r>
              <a:rPr lang="zh-CN" altLang="en-US" sz="2800" dirty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第 </a:t>
            </a:r>
            <a:r>
              <a:rPr lang="en-US" altLang="zh-CN" sz="2800" dirty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2 </a:t>
            </a:r>
            <a:r>
              <a:rPr lang="zh-CN" altLang="en-US" sz="2800" dirty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章  指令系统</a:t>
            </a:r>
          </a:p>
        </p:txBody>
      </p:sp>
      <p:sp>
        <p:nvSpPr>
          <p:cNvPr id="12" name="Rectangle 7"/>
          <p:cNvSpPr>
            <a:spLocks noChangeArrowheads="1"/>
          </p:cNvSpPr>
          <p:nvPr/>
        </p:nvSpPr>
        <p:spPr bwMode="auto">
          <a:xfrm>
            <a:off x="2339752" y="620688"/>
            <a:ext cx="5616575" cy="592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>
              <a:defRPr/>
            </a:pPr>
            <a:r>
              <a:rPr lang="zh-CN" altLang="en-US" sz="2800" dirty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第 </a:t>
            </a:r>
            <a:r>
              <a:rPr lang="en-US" altLang="zh-CN" sz="2800" dirty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0 </a:t>
            </a:r>
            <a:r>
              <a:rPr lang="zh-CN" altLang="en-US" sz="2800" dirty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章  前言</a:t>
            </a:r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FC7E069-ED0C-30C9-3BD8-EB9FB09CF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8D7C3D9-50AE-4723-8A82-B1AEDB09386F}" type="datetime1">
              <a:rPr lang="zh-CN" altLang="en-US" smtClean="0"/>
              <a:t>2025/9/3</a:t>
            </a:fld>
            <a:endParaRPr lang="en-US" altLang="zh-CN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3CFF005B-0984-FCD3-D436-6A514844D2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计算机体系结构</a:t>
            </a:r>
            <a:endParaRPr lang="en-US" altLang="zh-CN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68CE621-40CC-36E6-AB44-8CC44B86B7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BCAC33D-D29A-48B3-BCD6-381D3D720D26}" type="slidenum">
              <a:rPr lang="zh-CN" altLang="en-US" smtClean="0"/>
              <a:pPr>
                <a:defRPr/>
              </a:pPr>
              <a:t>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681694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13624</TotalTime>
  <Words>3939</Words>
  <Application>Microsoft Office PowerPoint</Application>
  <PresentationFormat>全屏显示(4:3)</PresentationFormat>
  <Paragraphs>534</Paragraphs>
  <Slides>44</Slides>
  <Notes>15</Notes>
  <HiddenSlides>0</HiddenSlides>
  <MMClips>0</MMClips>
  <ScaleCrop>false</ScaleCrop>
  <HeadingPairs>
    <vt:vector size="8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44</vt:i4>
      </vt:variant>
    </vt:vector>
  </HeadingPairs>
  <TitlesOfParts>
    <vt:vector size="58" baseType="lpstr">
      <vt:lpstr>ＭＳ Ｐゴシック</vt:lpstr>
      <vt:lpstr>黑体</vt:lpstr>
      <vt:lpstr>华文中宋</vt:lpstr>
      <vt:lpstr>宋体</vt:lpstr>
      <vt:lpstr>Arial</vt:lpstr>
      <vt:lpstr>Calibri</vt:lpstr>
      <vt:lpstr>Garamond</vt:lpstr>
      <vt:lpstr>Helvetica</vt:lpstr>
      <vt:lpstr>Tahoma</vt:lpstr>
      <vt:lpstr>Times New Roman</vt:lpstr>
      <vt:lpstr>Verdana</vt:lpstr>
      <vt:lpstr>Wingdings</vt:lpstr>
      <vt:lpstr>Office 主题​​</vt:lpstr>
      <vt:lpstr>图片</vt:lpstr>
      <vt:lpstr>计算机体系结构</vt:lpstr>
      <vt:lpstr>主讲教师</vt:lpstr>
      <vt:lpstr>课 程 概 貌</vt:lpstr>
      <vt:lpstr>参考教材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跑得最快的计算机（截止2024年6月）</vt:lpstr>
      <vt:lpstr>FRONTIER</vt:lpstr>
      <vt:lpstr>Sunway TaihuLight</vt:lpstr>
      <vt:lpstr>Different Platforms, Different Goals</vt:lpstr>
      <vt:lpstr>Different Platforms, Different Goals</vt:lpstr>
      <vt:lpstr>Different Platforms, Different Goals</vt:lpstr>
      <vt:lpstr>Different Platforms, Different Goals</vt:lpstr>
      <vt:lpstr>Different Platforms, Different Goals</vt:lpstr>
      <vt:lpstr>Different Platforms, Different Goals</vt:lpstr>
      <vt:lpstr>The Same Applies to Computing Systems</vt:lpstr>
      <vt:lpstr>The Same Applies to Processor Chips </vt:lpstr>
      <vt:lpstr>Basic Building Blocks</vt:lpstr>
      <vt:lpstr>本课程在课程体系中的地位</vt:lpstr>
      <vt:lpstr>学习计算机设计技术的必要性</vt:lpstr>
      <vt:lpstr>学习计算机设计技术的必要性（续）</vt:lpstr>
      <vt:lpstr>本门课的主要内容</vt:lpstr>
      <vt:lpstr>PowerPoint 演示文稿</vt:lpstr>
      <vt:lpstr>第 1 章  计算机体系结构的基本概念 </vt:lpstr>
      <vt:lpstr>1.1 计算机体系结构的概念 </vt:lpstr>
      <vt:lpstr>世界上第一台电子数字计算机ENIAC</vt:lpstr>
      <vt:lpstr>冯·诺依曼（John von Neumann ）</vt:lpstr>
      <vt:lpstr>存储程序计算机</vt:lpstr>
      <vt:lpstr>存储程序机器的结构</vt:lpstr>
      <vt:lpstr>存储程序计算机的主要特点</vt:lpstr>
      <vt:lpstr>一个机器周期里面安排的操作序列 </vt:lpstr>
      <vt:lpstr>1.1.1 计算机体系结构概念的演变</vt:lpstr>
      <vt:lpstr>程序员所看到的计算机的属性</vt:lpstr>
      <vt:lpstr>What is Computer Architecture?</vt:lpstr>
      <vt:lpstr>The art of architecture</vt:lpstr>
      <vt:lpstr>ISA vs. Microarchitecture</vt:lpstr>
      <vt:lpstr>计算机组成</vt:lpstr>
      <vt:lpstr>计算机的实现</vt:lpstr>
      <vt:lpstr>1.1.2 计算机体系结构、组成和实现</vt:lpstr>
      <vt:lpstr>不同年代计算机体系结构研究的变化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suzi</dc:creator>
  <cp:lastModifiedBy>hw liu</cp:lastModifiedBy>
  <cp:revision>1766</cp:revision>
  <dcterms:created xsi:type="dcterms:W3CDTF">1601-01-01T00:00:00Z</dcterms:created>
  <dcterms:modified xsi:type="dcterms:W3CDTF">2025-09-03T07:31:22Z</dcterms:modified>
</cp:coreProperties>
</file>